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7" r:id="rId2"/>
    <p:sldId id="266" r:id="rId3"/>
    <p:sldId id="259" r:id="rId4"/>
    <p:sldId id="267" r:id="rId5"/>
    <p:sldId id="260" r:id="rId6"/>
    <p:sldId id="261" r:id="rId7"/>
    <p:sldId id="286" r:id="rId8"/>
    <p:sldId id="262" r:id="rId9"/>
    <p:sldId id="272" r:id="rId10"/>
    <p:sldId id="263" r:id="rId11"/>
    <p:sldId id="264" r:id="rId12"/>
    <p:sldId id="265" r:id="rId13"/>
    <p:sldId id="273" r:id="rId14"/>
    <p:sldId id="268" r:id="rId15"/>
    <p:sldId id="270" r:id="rId16"/>
    <p:sldId id="271" r:id="rId17"/>
    <p:sldId id="274" r:id="rId18"/>
    <p:sldId id="275" r:id="rId19"/>
    <p:sldId id="276" r:id="rId20"/>
    <p:sldId id="277" r:id="rId21"/>
    <p:sldId id="279" r:id="rId22"/>
    <p:sldId id="278" r:id="rId23"/>
    <p:sldId id="280" r:id="rId24"/>
    <p:sldId id="281" r:id="rId25"/>
    <p:sldId id="282" r:id="rId26"/>
    <p:sldId id="283" r:id="rId27"/>
    <p:sldId id="284" r:id="rId28"/>
    <p:sldId id="28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10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1100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6670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973318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4971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80299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0284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8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1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4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8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5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4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035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B45F3-F845-D2D3-B6BD-45F6617BD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63AA790E-24FD-3B3B-8688-CA957C38E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67E67E77-C7DA-D08D-848B-628C683D8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D2CD81-1BD2-D9C4-E383-58F279B37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003" y="1372277"/>
            <a:ext cx="8723683" cy="3810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B0502040204020203" pitchFamily="18" charset="0"/>
                <a:cs typeface="Aptos Serif" panose="020B0502040204020203" pitchFamily="18" charset="0"/>
              </a:rPr>
              <a:t>Reflecting on the Past </a:t>
            </a:r>
            <a:br>
              <a:rPr lang="en-US" sz="67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B0502040204020203" pitchFamily="18" charset="0"/>
                <a:cs typeface="Aptos Serif" panose="020B0502040204020203" pitchFamily="18" charset="0"/>
              </a:rPr>
            </a:br>
            <a:r>
              <a:rPr lang="en-US" sz="67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B0502040204020203" pitchFamily="18" charset="0"/>
                <a:cs typeface="Aptos Serif" panose="020B0502040204020203" pitchFamily="18" charset="0"/>
              </a:rPr>
              <a:t>and </a:t>
            </a:r>
            <a:br>
              <a:rPr lang="en-US" sz="67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B0502040204020203" pitchFamily="18" charset="0"/>
                <a:cs typeface="Aptos Serif" panose="020B0502040204020203" pitchFamily="18" charset="0"/>
              </a:rPr>
            </a:br>
            <a:r>
              <a:rPr lang="en-US" sz="67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B0502040204020203" pitchFamily="18" charset="0"/>
                <a:cs typeface="Aptos Serif" panose="020B0502040204020203" pitchFamily="18" charset="0"/>
              </a:rPr>
              <a:t>Looking to the Future</a:t>
            </a:r>
            <a:br>
              <a:rPr lang="en-US" sz="6600" cap="none" dirty="0">
                <a:latin typeface="Aptos Serif" panose="020B0502040204020203" pitchFamily="18" charset="0"/>
                <a:cs typeface="Aptos Serif" panose="020B0502040204020203" pitchFamily="18" charset="0"/>
              </a:rPr>
            </a:br>
            <a:endParaRPr lang="en-US" sz="6600" cap="none" dirty="0">
              <a:latin typeface="Aptos Serif" panose="020B0502040204020203" pitchFamily="18" charset="0"/>
              <a:cs typeface="Aptos Serif" panose="020B05020402040202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DF3BD7-4989-8BB3-D2FC-8E5521784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4967" y="5484358"/>
            <a:ext cx="5133408" cy="91440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Presented October 20, 2025</a:t>
            </a:r>
            <a:endParaRPr lang="en-US" sz="2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by Vicki Spriggs, CEO Texas CASA</a:t>
            </a:r>
            <a:endParaRPr lang="en-US" sz="2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6185D58-3302-5CB8-6348-D36E5A3D8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2E10E67-AD40-287A-0A37-CCBBB6FFD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A7AE5BA-458B-3E9F-A8A3-9FB284333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13B4AC-2C4F-0310-B689-64D5480748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031ACBF-C7BD-2FD1-60DD-19706EF1B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66F6BD2-7283-DB30-E2D1-0FD5DF16DE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654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54EF91-E3EA-A422-16C1-88B20E025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A1281043-DF61-9B58-FDA3-5E59255CD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16EEE681-DC74-A41F-4AB0-7870E463B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683EEA3-D2B3-8FC6-28B6-DB22303B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E25A21E-52B6-DCA7-B01F-9250D89D8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59B1864-B2C1-08FA-8A3C-14EC30951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58F785-484A-C94F-42C6-9915C73C5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4B5E20D-3909-2E7E-DF40-20EF0E075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E83AC66-47EE-E12A-8E1E-23A717F3AD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069A5B2-7010-35BD-5DC4-14213F404E97}"/>
              </a:ext>
            </a:extLst>
          </p:cNvPr>
          <p:cNvSpPr txBox="1"/>
          <p:nvPr/>
        </p:nvSpPr>
        <p:spPr>
          <a:xfrm>
            <a:off x="487877" y="610278"/>
            <a:ext cx="10539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The Creation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BB2077-4907-0749-772C-93F48E54717D}"/>
              </a:ext>
            </a:extLst>
          </p:cNvPr>
          <p:cNvSpPr txBox="1"/>
          <p:nvPr/>
        </p:nvSpPr>
        <p:spPr>
          <a:xfrm>
            <a:off x="487877" y="1766314"/>
            <a:ext cx="1127957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Juvenile Justice Association of Texas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(JJAT) 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JJAT was established in 1999.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After a survey of approximately 1,500 juvenile justice professionals in Texas.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The feedback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showed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 an overwhelming interest in forming an association to represent juvenile justice interests which we felt were often overlooked or blended with the adult system.</a:t>
            </a:r>
          </a:p>
        </p:txBody>
      </p:sp>
    </p:spTree>
    <p:extLst>
      <p:ext uri="{BB962C8B-B14F-4D97-AF65-F5344CB8AC3E}">
        <p14:creationId xmlns:p14="http://schemas.microsoft.com/office/powerpoint/2010/main" val="2971772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22A82-AD05-6B25-47B9-9038A54D0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5C34B10A-31C9-286A-EBD8-7303E7F11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BA7A1009-B6F0-6285-6633-A32D39F40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B85959E-5028-071B-DE7D-7B25E8B92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D46701-FD5F-3DF7-18D0-DBFC889552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7B8857-B3CD-DE15-802D-81931DDF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2AA35F9-A29A-51E7-8052-0741D1D26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CF38234-30A4-1437-7596-C168F9508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7175480-9D5C-62CD-BFCE-8F264F66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3DACEE1-9062-6E27-9152-26B81B1B218A}"/>
              </a:ext>
            </a:extLst>
          </p:cNvPr>
          <p:cNvSpPr txBox="1"/>
          <p:nvPr/>
        </p:nvSpPr>
        <p:spPr>
          <a:xfrm>
            <a:off x="487877" y="610278"/>
            <a:ext cx="10539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Mission and Goals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08A87-C2B5-37D8-685A-425CE6DC0615}"/>
              </a:ext>
            </a:extLst>
          </p:cNvPr>
          <p:cNvSpPr txBox="1"/>
          <p:nvPr/>
        </p:nvSpPr>
        <p:spPr>
          <a:xfrm>
            <a:off x="334688" y="2003262"/>
            <a:ext cx="1155330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JJAT’s overarching goal is </a:t>
            </a:r>
          </a:p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“Juvenile Justice”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60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6E6586-15FB-2586-B3AB-580A0D5E2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BE41BC7F-D994-F8DB-5A84-CE78C3644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2BB00584-6196-CF49-2732-E6C7A841F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23E-3F9E-0005-A80A-3A5C73E47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A81B4F9-B781-C206-A0C6-FFC021CCF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D9364B0-A2B2-F995-5A23-9A1EC7DBC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1497C93-A5A9-0A21-D946-0D124A7C04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FC6B8C-F358-F267-A1C5-F3BB32EC90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FCBCB3-04B2-C913-7653-24CCDA48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FFAE78D-199C-076E-4A55-6116B5E58EFC}"/>
              </a:ext>
            </a:extLst>
          </p:cNvPr>
          <p:cNvSpPr txBox="1"/>
          <p:nvPr/>
        </p:nvSpPr>
        <p:spPr>
          <a:xfrm>
            <a:off x="487877" y="610278"/>
            <a:ext cx="10539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Mission and Goals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F326BF-128C-2956-50ED-FFF5565D3BDA}"/>
              </a:ext>
            </a:extLst>
          </p:cNvPr>
          <p:cNvSpPr txBox="1"/>
          <p:nvPr/>
        </p:nvSpPr>
        <p:spPr>
          <a:xfrm>
            <a:off x="487877" y="1766314"/>
            <a:ext cx="112795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Its Primary objectives are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Promote unity among juvenile justice practitioners.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Identify solutions for issues affecting Texas children.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Provide professional development and training for its members.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Encourage the use of technology to improve service  delivery.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Promote research and  studies to enhance service quality.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Increase public awareness of juvenile probation services.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Advocate for the advancement of juvenile justice personnel.</a:t>
            </a:r>
          </a:p>
        </p:txBody>
      </p:sp>
    </p:spTree>
    <p:extLst>
      <p:ext uri="{BB962C8B-B14F-4D97-AF65-F5344CB8AC3E}">
        <p14:creationId xmlns:p14="http://schemas.microsoft.com/office/powerpoint/2010/main" val="2923122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9484F-F55D-D04C-37CE-999BF2C4C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A13B23-EA78-AEA9-7E20-8599E4649C24}"/>
              </a:ext>
            </a:extLst>
          </p:cNvPr>
          <p:cNvSpPr txBox="1"/>
          <p:nvPr/>
        </p:nvSpPr>
        <p:spPr>
          <a:xfrm>
            <a:off x="2660904" y="2459736"/>
            <a:ext cx="83458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Where Are You Now</a:t>
            </a:r>
          </a:p>
        </p:txBody>
      </p:sp>
    </p:spTree>
    <p:extLst>
      <p:ext uri="{BB962C8B-B14F-4D97-AF65-F5344CB8AC3E}">
        <p14:creationId xmlns:p14="http://schemas.microsoft.com/office/powerpoint/2010/main" val="1488382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BDEBB4-F751-C333-7235-9883DAE82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E917E51-7DCD-5654-B0CD-FAE7211A6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3E9F7797-28FD-E45F-1750-2DFDF4621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7B9CE4-BDCA-9046-C23B-14AC99664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05472B-AE0E-3CAF-4BC0-75A619B4CF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53D89D-F627-67C2-0032-7A0550839E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B610274-EC03-FF58-ABB5-765492059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FE12B8F-68C9-1826-7E71-6D4D3FD11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CA2676-BA08-02A9-4555-4CFBDE137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1ED0A2B-5E00-A7CE-E835-5C462872D97E}"/>
              </a:ext>
            </a:extLst>
          </p:cNvPr>
          <p:cNvSpPr txBox="1"/>
          <p:nvPr/>
        </p:nvSpPr>
        <p:spPr>
          <a:xfrm>
            <a:off x="1325880" y="813816"/>
            <a:ext cx="1127957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Membership Goals: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Mind your thoughts, emotions, reactions, actions (TERA)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Know your mission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Cultivate a growth mindset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Don’t assume the worst without doing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your best</a:t>
            </a:r>
          </a:p>
        </p:txBody>
      </p:sp>
    </p:spTree>
    <p:extLst>
      <p:ext uri="{BB962C8B-B14F-4D97-AF65-F5344CB8AC3E}">
        <p14:creationId xmlns:p14="http://schemas.microsoft.com/office/powerpoint/2010/main" val="1135563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9AD542-3481-37FF-5A7D-595BACD9B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67B4C1F8-CDE0-290B-6CAC-9AFDB5900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CBBDA676-2F05-6456-AEA3-7DF742FCB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9BCB68-9F3D-0187-D02E-4DCC87FD7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1B17F30-9AD2-88F4-8A5E-DAEE9D7DE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2DA731-88C2-A9AE-3241-9A27CDC5F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74CACC-F6BA-A08D-347A-9E503287F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C380A47-1F5A-434E-D581-0664D8E72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0D564E2-191B-D0EC-B4BF-BB941A8E2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0090C2E-AB52-07F1-EF87-706E16D34EE9}"/>
              </a:ext>
            </a:extLst>
          </p:cNvPr>
          <p:cNvSpPr txBox="1"/>
          <p:nvPr/>
        </p:nvSpPr>
        <p:spPr>
          <a:xfrm>
            <a:off x="1325880" y="813816"/>
            <a:ext cx="91897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System Challenges: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Creating an 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internal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 understanding of who you 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Creating an 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external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 understanding of who you 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Addressing post-COVID fatigue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Addressing post-COVID employment</a:t>
            </a:r>
          </a:p>
          <a:p>
            <a:pPr lvl="1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 realities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91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5BD45B-45FA-6226-16A8-9F0646F7A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6DA586B4-1D24-3D68-63AE-6D76624A2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6CCF8D8C-93BF-8EA8-5421-58A8BF758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FC79FF9-51B2-2F0B-3F47-9CAD716C6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821ADE1-FC96-56BF-7688-EDE1A47D8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842EFE9-F231-99D3-1F87-15C68EBAE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46E6E1D-7DEF-831D-7E5A-60E9D640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47FDC6E-CA01-228E-FDF6-19CD57650E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D9FAE0A-0E51-268F-9A66-8CBB76A67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377F414-41C2-17CE-3460-6240E8A1611F}"/>
              </a:ext>
            </a:extLst>
          </p:cNvPr>
          <p:cNvSpPr txBox="1"/>
          <p:nvPr/>
        </p:nvSpPr>
        <p:spPr>
          <a:xfrm>
            <a:off x="1325880" y="813816"/>
            <a:ext cx="95834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Understanding the winds of change in the political world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Understanding the other systems impacting referral rates</a:t>
            </a:r>
          </a:p>
        </p:txBody>
      </p:sp>
    </p:spTree>
    <p:extLst>
      <p:ext uri="{BB962C8B-B14F-4D97-AF65-F5344CB8AC3E}">
        <p14:creationId xmlns:p14="http://schemas.microsoft.com/office/powerpoint/2010/main" val="281287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9D651-E3DB-F2E9-57B9-A629AE0BF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F0A19C-EFFD-10B0-7399-83BCEAF8E35F}"/>
              </a:ext>
            </a:extLst>
          </p:cNvPr>
          <p:cNvSpPr txBox="1"/>
          <p:nvPr/>
        </p:nvSpPr>
        <p:spPr>
          <a:xfrm>
            <a:off x="2660904" y="2459736"/>
            <a:ext cx="83458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Looking to the Future</a:t>
            </a:r>
          </a:p>
        </p:txBody>
      </p:sp>
    </p:spTree>
    <p:extLst>
      <p:ext uri="{BB962C8B-B14F-4D97-AF65-F5344CB8AC3E}">
        <p14:creationId xmlns:p14="http://schemas.microsoft.com/office/powerpoint/2010/main" val="732269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678DE6-730E-C9EE-C212-81FFBDF11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855AEF87-968C-6B23-B8F9-1C2196B88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4BDB9E11-A5F3-6428-5094-957A2C213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712997-8541-4520-3866-3CDB1D56C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19B8EAA-6FE6-07B1-AB33-5269F02411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D3F96A6-5762-6924-9FB2-AE4531EC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4CA59C6-9AE4-D07A-744E-9871FDBD72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E2509-6AA3-32ED-64CA-D8743698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BAF4173-7F7C-0353-100C-8CF715307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5B0B554-24CA-D5EA-62D2-47FB5E97C82C}"/>
              </a:ext>
            </a:extLst>
          </p:cNvPr>
          <p:cNvSpPr txBox="1"/>
          <p:nvPr/>
        </p:nvSpPr>
        <p:spPr>
          <a:xfrm>
            <a:off x="1325880" y="813816"/>
            <a:ext cx="112795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Hold on to the lessons from past challenges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Look for the opportunities in challenges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Work together to avoid miss-steps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Stay aware of what is happening around you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Organize to use your influence to make a positive difference</a:t>
            </a:r>
          </a:p>
        </p:txBody>
      </p:sp>
    </p:spTree>
    <p:extLst>
      <p:ext uri="{BB962C8B-B14F-4D97-AF65-F5344CB8AC3E}">
        <p14:creationId xmlns:p14="http://schemas.microsoft.com/office/powerpoint/2010/main" val="2921374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D5B53-1BFE-0EE4-A8EC-FEEF341D1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434A0487-DC49-C0B8-E43B-66B51D015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3B59D951-3358-E7EF-5811-A1A0BEA02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55719E4-2DE2-696F-3F80-3D195D556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B8C4A0E-B355-4283-F6FF-ECCF6FC6B5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21E9D93-00D9-A3E2-E948-37A0EEBBA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B6DCCE2-E0A2-ECD6-2524-E8E316FF8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7E3EE68-CA11-A8C4-CFAC-205924BB0C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7D39FAD-AB95-C94E-1A35-E06B535EB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AB0ECC2-0939-33E7-FE41-0ED72F093CB2}"/>
              </a:ext>
            </a:extLst>
          </p:cNvPr>
          <p:cNvSpPr txBox="1"/>
          <p:nvPr/>
        </p:nvSpPr>
        <p:spPr>
          <a:xfrm>
            <a:off x="1384300" y="1611549"/>
            <a:ext cx="939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“The point of power is in the present.”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Robert Kiyosaki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“Every upset is an opportunity to learn.”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George Bush Sr.</a:t>
            </a:r>
          </a:p>
        </p:txBody>
      </p:sp>
    </p:spTree>
    <p:extLst>
      <p:ext uri="{BB962C8B-B14F-4D97-AF65-F5344CB8AC3E}">
        <p14:creationId xmlns:p14="http://schemas.microsoft.com/office/powerpoint/2010/main" val="253545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AB3312-27A0-62B2-74D7-B12F09FB1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79B7A00B-C555-EBF4-CF2A-26A2342AF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324E7755-0324-93A3-FC6F-6FBDF95BB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07F71E7-5819-8E99-48A4-071F2BAA6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CB415AC-ACB1-2D3F-5011-FA4FCA85D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80CB0E0-5A57-2019-093B-4DB2EF928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847978-2555-2B30-1350-0BAB56A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42D6159-8925-5E27-7AF3-5DA74E7F60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4429977-E1E8-831F-738C-9CFD605D86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E02EAFA-CB6A-2E01-3094-42392B794442}"/>
              </a:ext>
            </a:extLst>
          </p:cNvPr>
          <p:cNvSpPr txBox="1"/>
          <p:nvPr/>
        </p:nvSpPr>
        <p:spPr>
          <a:xfrm>
            <a:off x="2661813" y="2459449"/>
            <a:ext cx="5771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293524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BF322-B876-18FE-5EF1-BD94F8F13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F16CAB-53A1-DD15-A1F7-0AB6DE02F011}"/>
              </a:ext>
            </a:extLst>
          </p:cNvPr>
          <p:cNvSpPr txBox="1"/>
          <p:nvPr/>
        </p:nvSpPr>
        <p:spPr>
          <a:xfrm>
            <a:off x="2660904" y="2459736"/>
            <a:ext cx="6560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Parting Thoughts</a:t>
            </a:r>
          </a:p>
        </p:txBody>
      </p:sp>
    </p:spTree>
    <p:extLst>
      <p:ext uri="{BB962C8B-B14F-4D97-AF65-F5344CB8AC3E}">
        <p14:creationId xmlns:p14="http://schemas.microsoft.com/office/powerpoint/2010/main" val="1257080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76235-0710-BE84-7B01-C074A7373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785AC1-A675-6020-BC4B-9FB107A5F6A9}"/>
              </a:ext>
            </a:extLst>
          </p:cNvPr>
          <p:cNvSpPr txBox="1"/>
          <p:nvPr/>
        </p:nvSpPr>
        <p:spPr>
          <a:xfrm>
            <a:off x="487877" y="1766314"/>
            <a:ext cx="1127957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“The greatest discovery of all times is that your can change your future by changing your mind.”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Oprah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7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C76B6-0407-8361-D767-33144E048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AD60A4-27A9-C663-7A46-3409E2E8B9F7}"/>
              </a:ext>
            </a:extLst>
          </p:cNvPr>
          <p:cNvSpPr txBox="1"/>
          <p:nvPr/>
        </p:nvSpPr>
        <p:spPr>
          <a:xfrm>
            <a:off x="487877" y="1766314"/>
            <a:ext cx="1127957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“Promise me you’ll remember you are BRAVER than you believe, STRONGER than you think, and SMARTER than you know.”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A.A. Milne – Horton Hears a Who</a:t>
            </a:r>
          </a:p>
        </p:txBody>
      </p:sp>
    </p:spTree>
    <p:extLst>
      <p:ext uri="{BB962C8B-B14F-4D97-AF65-F5344CB8AC3E}">
        <p14:creationId xmlns:p14="http://schemas.microsoft.com/office/powerpoint/2010/main" val="1766302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09E6D-6FD2-2F41-C0D6-8F29CE3BE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224966-7F59-5E72-8BBF-8C550B2EFA6F}"/>
              </a:ext>
            </a:extLst>
          </p:cNvPr>
          <p:cNvSpPr txBox="1"/>
          <p:nvPr/>
        </p:nvSpPr>
        <p:spPr>
          <a:xfrm>
            <a:off x="487877" y="1766314"/>
            <a:ext cx="112795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“None of us is smarter than all of us.”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Ken Blanchard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894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D0E7D-BDDC-02D2-6EE1-5315331D2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9C8729-DCE7-B881-3178-D8C7DFF9BDEF}"/>
              </a:ext>
            </a:extLst>
          </p:cNvPr>
          <p:cNvSpPr txBox="1"/>
          <p:nvPr/>
        </p:nvSpPr>
        <p:spPr>
          <a:xfrm>
            <a:off x="487877" y="1766314"/>
            <a:ext cx="1127957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“The measurement of intelligence is the ability to change.”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Albert Einstein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57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5D9AF-D731-04C1-94EB-58174AAB0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BD98BF-0F48-C80A-C49A-D4ED2A3C31DF}"/>
              </a:ext>
            </a:extLst>
          </p:cNvPr>
          <p:cNvSpPr txBox="1"/>
          <p:nvPr/>
        </p:nvSpPr>
        <p:spPr>
          <a:xfrm>
            <a:off x="487877" y="1766314"/>
            <a:ext cx="112795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“Opportunity is missed by some people because it is dressed in overalls and looks like work.”</a:t>
            </a:r>
          </a:p>
          <a:p>
            <a:pPr algn="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Thomas Edison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344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614B1-59B9-C27E-CFC0-6F9B4D98B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1FBD47-D722-5826-064D-DEE7BDCCF471}"/>
              </a:ext>
            </a:extLst>
          </p:cNvPr>
          <p:cNvSpPr txBox="1"/>
          <p:nvPr/>
        </p:nvSpPr>
        <p:spPr>
          <a:xfrm>
            <a:off x="487877" y="1766314"/>
            <a:ext cx="1127957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“Death by inches.”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                        Barry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Krisberg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62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D04C6-9718-D926-FB3D-34303AA63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A9C22F-979A-30C0-0532-763D3133D116}"/>
              </a:ext>
            </a:extLst>
          </p:cNvPr>
          <p:cNvSpPr txBox="1"/>
          <p:nvPr/>
        </p:nvSpPr>
        <p:spPr>
          <a:xfrm>
            <a:off x="487877" y="1766314"/>
            <a:ext cx="112795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Change isn’t about what you are stopping, it’s about what you are starting.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If you want to touch the past, touch a rock, if you want to touch the present, touch a flower, if you want to touch the future, touch a child/juvenile.</a:t>
            </a:r>
          </a:p>
        </p:txBody>
      </p:sp>
    </p:spTree>
    <p:extLst>
      <p:ext uri="{BB962C8B-B14F-4D97-AF65-F5344CB8AC3E}">
        <p14:creationId xmlns:p14="http://schemas.microsoft.com/office/powerpoint/2010/main" val="3219694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329F9-A19D-7FDF-3DDF-A142A910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7D939F-D3ED-5D44-922D-8CAC93F5E202}"/>
              </a:ext>
            </a:extLst>
          </p:cNvPr>
          <p:cNvSpPr txBox="1"/>
          <p:nvPr/>
        </p:nvSpPr>
        <p:spPr>
          <a:xfrm>
            <a:off x="487877" y="1766314"/>
            <a:ext cx="112795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Children are the message…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ASPIRE to INSPIRE before you EXPIRE.</a:t>
            </a:r>
          </a:p>
        </p:txBody>
      </p:sp>
    </p:spTree>
    <p:extLst>
      <p:ext uri="{BB962C8B-B14F-4D97-AF65-F5344CB8AC3E}">
        <p14:creationId xmlns:p14="http://schemas.microsoft.com/office/powerpoint/2010/main" val="92984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85ED57-685C-38F7-242C-664BB485D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115CA40-AA4A-1F47-12A8-94A6223B2C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798D62B6-C95D-B3DC-DC66-5D1B33D6C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373D918-7EFB-475F-73BB-9B1955905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F9C2C72-01FD-C986-690E-C7D0A8F1D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6C6C7B5-552C-5502-CA95-78F3882493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90DBAB4-FFB2-51CA-A764-C6A24780A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331AF99-9BB2-5AFD-B2F1-194ED4029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8E77CB4-3B8A-5B42-895A-26393E2E3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5B9C549-A9DE-01FA-A60D-23D4BB5CE137}"/>
              </a:ext>
            </a:extLst>
          </p:cNvPr>
          <p:cNvSpPr txBox="1"/>
          <p:nvPr/>
        </p:nvSpPr>
        <p:spPr>
          <a:xfrm>
            <a:off x="1326078" y="812951"/>
            <a:ext cx="8442878" cy="5499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Introductions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Reflections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Where Are You Now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Looking to the Future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54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4E87D-9091-8331-C011-804972C6A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45EEA6-5876-CEA0-4D00-5DDD0E1856CB}"/>
              </a:ext>
            </a:extLst>
          </p:cNvPr>
          <p:cNvSpPr txBox="1"/>
          <p:nvPr/>
        </p:nvSpPr>
        <p:spPr>
          <a:xfrm>
            <a:off x="2660904" y="2459736"/>
            <a:ext cx="5771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47579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98D356-B5D8-008D-208C-5CF9E509C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18546895-BD20-3AED-BBD2-ABED73960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7D8551BD-C04B-6EC4-FE04-FCFB987D7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1B2650B-FD76-CB42-E266-D64788104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66283C0-ED9B-CC36-1209-E8006B17B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8C3576D-51F2-EE26-E10E-FB8CA3AC0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8A4E114-B4BC-3C4B-0A8F-401426CA7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9065913-89C1-56BE-A22F-6B9E276CBA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58C4210-39F2-1BD3-1FB8-FF8ADC6E70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775DB7A-41C9-908D-682C-E558292B1604}"/>
              </a:ext>
            </a:extLst>
          </p:cNvPr>
          <p:cNvSpPr txBox="1"/>
          <p:nvPr/>
        </p:nvSpPr>
        <p:spPr>
          <a:xfrm>
            <a:off x="1325880" y="813816"/>
            <a:ext cx="10637322" cy="4057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Who is in the room?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How many of you supervise?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How many of you hope to supervise?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How do YOU help shape the future?</a:t>
            </a:r>
          </a:p>
        </p:txBody>
      </p:sp>
    </p:spTree>
    <p:extLst>
      <p:ext uri="{BB962C8B-B14F-4D97-AF65-F5344CB8AC3E}">
        <p14:creationId xmlns:p14="http://schemas.microsoft.com/office/powerpoint/2010/main" val="263093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1C1359-A417-F5F0-D339-4C01A670E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8C2FE8D7-372E-AA9D-0B0E-187E1568B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F966EE3F-4C06-C52F-7728-81F0FCAF2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0CFB6F-CE5B-E478-CA14-9DA47E35B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895C9AC-39FA-AC6B-84B1-ED8581986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F48CA37-E138-FC0D-4CD2-BCBC21277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32729BE-FEF5-66FA-9B25-5E84A2633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4EC8553-5CFE-524A-6C14-7A08FC1BE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E19F33A-86B8-AB73-2B60-86AACBFCA9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090E0E5-8D05-488C-94E5-5FACDFC466AC}"/>
              </a:ext>
            </a:extLst>
          </p:cNvPr>
          <p:cNvSpPr txBox="1"/>
          <p:nvPr/>
        </p:nvSpPr>
        <p:spPr>
          <a:xfrm>
            <a:off x="1455502" y="2624717"/>
            <a:ext cx="10539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Where do you operate from?</a:t>
            </a:r>
          </a:p>
        </p:txBody>
      </p:sp>
    </p:spTree>
    <p:extLst>
      <p:ext uri="{BB962C8B-B14F-4D97-AF65-F5344CB8AC3E}">
        <p14:creationId xmlns:p14="http://schemas.microsoft.com/office/powerpoint/2010/main" val="18347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FB1C44-A106-BC76-DE95-453B07327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BD6AB6B6-DAFB-3A18-EFAE-021096BD0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61C221DA-1550-F6A0-373B-98BD0CF16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D67E9E7-ACC8-26C8-794F-D93E78A5C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AFFE3AF-413C-31F7-44A2-64A513423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96E66F1-FD62-A370-47C7-02480674D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FA08A6F-5451-CDBA-8108-D6A2560D9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6F15757-1170-4755-8949-948B95B8E9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15C505-DB4B-725C-FB52-8E2B73A80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C6C6E6A-FDB0-3C83-2B0F-A156FFC2D567}"/>
              </a:ext>
            </a:extLst>
          </p:cNvPr>
          <p:cNvSpPr txBox="1"/>
          <p:nvPr/>
        </p:nvSpPr>
        <p:spPr>
          <a:xfrm>
            <a:off x="1325880" y="813816"/>
            <a:ext cx="10637322" cy="5072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Leader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Contributor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Participant/Follower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Observer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Detractor/Destroyer</a:t>
            </a:r>
          </a:p>
        </p:txBody>
      </p:sp>
    </p:spTree>
    <p:extLst>
      <p:ext uri="{BB962C8B-B14F-4D97-AF65-F5344CB8AC3E}">
        <p14:creationId xmlns:p14="http://schemas.microsoft.com/office/powerpoint/2010/main" val="403009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6ED2B9-F6E7-F14F-E97C-4F4EAFEB5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C6EB62C9-D197-204A-32A1-21E31F625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 Diagonal Corner Rectangle 6">
            <a:extLst>
              <a:ext uri="{FF2B5EF4-FFF2-40B4-BE49-F238E27FC236}">
                <a16:creationId xmlns:a16="http://schemas.microsoft.com/office/drawing/2014/main" id="{C9430867-3AAF-C8DD-DEA6-F1BC04509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1075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A84F36-AB9B-5B7C-E098-265BEF010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1344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CB2ABEE-D324-664D-4147-6B3B2684F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0B0F667-F9ED-BCE0-B048-5E5BDC7C9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0719CBF-4CDB-E52B-B807-2D66C5800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E6CD475-3E0B-BDCA-9522-7831CA8D6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40F6FA5-8959-6649-96A8-E684FC1E32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ED25F45-30ED-C55E-9AFE-33CF47C1EB46}"/>
              </a:ext>
            </a:extLst>
          </p:cNvPr>
          <p:cNvSpPr txBox="1"/>
          <p:nvPr/>
        </p:nvSpPr>
        <p:spPr>
          <a:xfrm>
            <a:off x="487877" y="610278"/>
            <a:ext cx="10539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Responsibility Scale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874253-5700-7848-2FE7-AA2CACD1E8B9}"/>
              </a:ext>
            </a:extLst>
          </p:cNvPr>
          <p:cNvSpPr txBox="1"/>
          <p:nvPr/>
        </p:nvSpPr>
        <p:spPr>
          <a:xfrm>
            <a:off x="487878" y="1766314"/>
            <a:ext cx="1063732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Responsibility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Quit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Justify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Lay Blame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Unconscious</a:t>
            </a:r>
          </a:p>
        </p:txBody>
      </p:sp>
    </p:spTree>
    <p:extLst>
      <p:ext uri="{BB962C8B-B14F-4D97-AF65-F5344CB8AC3E}">
        <p14:creationId xmlns:p14="http://schemas.microsoft.com/office/powerpoint/2010/main" val="239060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01F74-F6C9-116D-54D0-BB973341C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AB8572-08A8-8B43-13DF-32E5E294D619}"/>
              </a:ext>
            </a:extLst>
          </p:cNvPr>
          <p:cNvSpPr txBox="1"/>
          <p:nvPr/>
        </p:nvSpPr>
        <p:spPr>
          <a:xfrm>
            <a:off x="3225639" y="2329516"/>
            <a:ext cx="5771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rif" panose="02020604070405020304" pitchFamily="18" charset="0"/>
                <a:cs typeface="Aptos Serif" panose="02020604070405020304" pitchFamily="18" charset="0"/>
              </a:rPr>
              <a:t>Reflections</a:t>
            </a:r>
          </a:p>
        </p:txBody>
      </p:sp>
    </p:spTree>
    <p:extLst>
      <p:ext uri="{BB962C8B-B14F-4D97-AF65-F5344CB8AC3E}">
        <p14:creationId xmlns:p14="http://schemas.microsoft.com/office/powerpoint/2010/main" val="339002082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90</TotalTime>
  <Words>542</Words>
  <Application>Microsoft Office PowerPoint</Application>
  <PresentationFormat>Widescreen</PresentationFormat>
  <Paragraphs>94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Aptos Serif</vt:lpstr>
      <vt:lpstr>Arial</vt:lpstr>
      <vt:lpstr>Century Gothic</vt:lpstr>
      <vt:lpstr>Wingdings 3</vt:lpstr>
      <vt:lpstr>Slice</vt:lpstr>
      <vt:lpstr>Reflecting on the Past  and  Looking to the Future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Kelly</dc:creator>
  <cp:lastModifiedBy>Carter, William</cp:lastModifiedBy>
  <cp:revision>1</cp:revision>
  <dcterms:created xsi:type="dcterms:W3CDTF">2025-10-16T17:07:21Z</dcterms:created>
  <dcterms:modified xsi:type="dcterms:W3CDTF">2025-10-17T14:07:31Z</dcterms:modified>
</cp:coreProperties>
</file>