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handoutMasterIdLst>
    <p:handoutMasterId r:id="rId44"/>
  </p:handoutMasterIdLst>
  <p:sldIdLst>
    <p:sldId id="301" r:id="rId5"/>
    <p:sldId id="385" r:id="rId6"/>
    <p:sldId id="390" r:id="rId7"/>
    <p:sldId id="386" r:id="rId8"/>
    <p:sldId id="371" r:id="rId9"/>
    <p:sldId id="367" r:id="rId10"/>
    <p:sldId id="365" r:id="rId11"/>
    <p:sldId id="361" r:id="rId12"/>
    <p:sldId id="307" r:id="rId13"/>
    <p:sldId id="308" r:id="rId14"/>
    <p:sldId id="309" r:id="rId15"/>
    <p:sldId id="383" r:id="rId16"/>
    <p:sldId id="391" r:id="rId17"/>
    <p:sldId id="392" r:id="rId18"/>
    <p:sldId id="393" r:id="rId19"/>
    <p:sldId id="320" r:id="rId20"/>
    <p:sldId id="362" r:id="rId21"/>
    <p:sldId id="347" r:id="rId22"/>
    <p:sldId id="341" r:id="rId23"/>
    <p:sldId id="339" r:id="rId24"/>
    <p:sldId id="359" r:id="rId25"/>
    <p:sldId id="369" r:id="rId26"/>
    <p:sldId id="351" r:id="rId27"/>
    <p:sldId id="350" r:id="rId28"/>
    <p:sldId id="332" r:id="rId29"/>
    <p:sldId id="352" r:id="rId30"/>
    <p:sldId id="353" r:id="rId31"/>
    <p:sldId id="303" r:id="rId32"/>
    <p:sldId id="317" r:id="rId33"/>
    <p:sldId id="319" r:id="rId34"/>
    <p:sldId id="322" r:id="rId35"/>
    <p:sldId id="388" r:id="rId36"/>
    <p:sldId id="389" r:id="rId37"/>
    <p:sldId id="310" r:id="rId38"/>
    <p:sldId id="311" r:id="rId39"/>
    <p:sldId id="387" r:id="rId40"/>
    <p:sldId id="355" r:id="rId41"/>
    <p:sldId id="384"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linson,Linsay (DFPS)" initials="T(" lastIdx="4" clrIdx="0">
    <p:extLst>
      <p:ext uri="{19B8F6BF-5375-455C-9EA6-DF929625EA0E}">
        <p15:presenceInfo xmlns:p15="http://schemas.microsoft.com/office/powerpoint/2012/main" userId="Tomlinson,Linsay (DF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300"/>
    <a:srgbClr val="002F87"/>
    <a:srgbClr val="982534"/>
    <a:srgbClr val="008884"/>
    <a:srgbClr val="C24251"/>
    <a:srgbClr val="B6933B"/>
    <a:srgbClr val="005CB9"/>
    <a:srgbClr val="424F59"/>
    <a:srgbClr val="725012"/>
    <a:srgbClr val="E0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79022-F1E2-450E-BB18-38707E975BB3}" v="10" dt="2026-03-13T15:49:23.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41" autoAdjust="0"/>
    <p:restoredTop sz="85311" autoAdjust="0"/>
  </p:normalViewPr>
  <p:slideViewPr>
    <p:cSldViewPr snapToGrid="0">
      <p:cViewPr varScale="1">
        <p:scale>
          <a:sx n="94" d="100"/>
          <a:sy n="94" d="100"/>
        </p:scale>
        <p:origin x="169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296"/>
    </p:cViewPr>
  </p:sorterViewPr>
  <p:notesViewPr>
    <p:cSldViewPr snapToGrid="0">
      <p:cViewPr varScale="1">
        <p:scale>
          <a:sx n="47" d="100"/>
          <a:sy n="47" d="100"/>
        </p:scale>
        <p:origin x="2760"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dirty="0" smtClean="0">
                <a:solidFill>
                  <a:srgbClr val="002F87"/>
                </a:solidFill>
                <a:latin typeface="+mn-lt"/>
                <a:ea typeface="+mn-ea"/>
                <a:cs typeface="+mn-cs"/>
              </a:defRPr>
            </a:pPr>
            <a:r>
              <a:rPr lang="en-US" sz="2000" b="1" kern="1200" dirty="0">
                <a:solidFill>
                  <a:srgbClr val="002F87"/>
                </a:solidFill>
                <a:latin typeface="+mn-lt"/>
                <a:ea typeface="+mn-ea"/>
                <a:cs typeface="+mn-cs"/>
              </a:rPr>
              <a:t>154,593 Total Investigations in FY 2020</a:t>
            </a:r>
          </a:p>
        </c:rich>
      </c:tx>
      <c:layout>
        <c:manualLayout>
          <c:xMode val="edge"/>
          <c:yMode val="edge"/>
          <c:x val="0.11620609241209179"/>
          <c:y val="0"/>
        </c:manualLayout>
      </c:layout>
      <c:overlay val="0"/>
      <c:spPr>
        <a:noFill/>
        <a:ln>
          <a:noFill/>
        </a:ln>
        <a:effectLst/>
      </c:spPr>
      <c:txPr>
        <a:bodyPr rot="0" spcFirstLastPara="1" vertOverflow="ellipsis" vert="horz" wrap="square" anchor="ctr" anchorCtr="1"/>
        <a:lstStyle/>
        <a:p>
          <a:pPr>
            <a:defRPr lang="en-US" sz="2400" b="1" i="0" u="none" strike="noStrike" kern="1200" spc="0" baseline="0" dirty="0" smtClean="0">
              <a:solidFill>
                <a:srgbClr val="002F87"/>
              </a:solidFill>
              <a:latin typeface="+mn-lt"/>
              <a:ea typeface="+mn-ea"/>
              <a:cs typeface="+mn-cs"/>
            </a:defRPr>
          </a:pPr>
          <a:endParaRPr lang="en-US"/>
        </a:p>
      </c:txPr>
    </c:title>
    <c:autoTitleDeleted val="0"/>
    <c:plotArea>
      <c:layout/>
      <c:pieChart>
        <c:varyColors val="1"/>
        <c:ser>
          <c:idx val="0"/>
          <c:order val="0"/>
          <c:tx>
            <c:strRef>
              <c:f>Sheet1!$B$1</c:f>
              <c:strCache>
                <c:ptCount val="1"/>
                <c:pt idx="0">
                  <c:v>13,552 Total Investigations</c:v>
                </c:pt>
              </c:strCache>
            </c:strRef>
          </c:tx>
          <c:spPr>
            <a:ln>
              <a:solidFill>
                <a:srgbClr val="B6933B"/>
              </a:solidFill>
            </a:ln>
          </c:spPr>
          <c:dPt>
            <c:idx val="0"/>
            <c:bubble3D val="0"/>
            <c:spPr>
              <a:solidFill>
                <a:srgbClr val="005CB9"/>
              </a:solidFill>
              <a:ln w="19050">
                <a:solidFill>
                  <a:srgbClr val="B6933B"/>
                </a:solidFill>
              </a:ln>
              <a:effectLst/>
            </c:spPr>
            <c:extLst>
              <c:ext xmlns:c16="http://schemas.microsoft.com/office/drawing/2014/chart" uri="{C3380CC4-5D6E-409C-BE32-E72D297353CC}">
                <c16:uniqueId val="{00000001-47A9-463E-A1CC-88122E2BFBA7}"/>
              </c:ext>
            </c:extLst>
          </c:dPt>
          <c:dPt>
            <c:idx val="1"/>
            <c:bubble3D val="0"/>
            <c:spPr>
              <a:solidFill>
                <a:srgbClr val="008884"/>
              </a:solidFill>
              <a:ln w="19050">
                <a:solidFill>
                  <a:srgbClr val="B6933B"/>
                </a:solidFill>
              </a:ln>
              <a:effectLst/>
            </c:spPr>
            <c:extLst>
              <c:ext xmlns:c16="http://schemas.microsoft.com/office/drawing/2014/chart" uri="{C3380CC4-5D6E-409C-BE32-E72D297353CC}">
                <c16:uniqueId val="{00000003-47A9-463E-A1CC-88122E2BFBA7}"/>
              </c:ext>
            </c:extLst>
          </c:dPt>
          <c:dPt>
            <c:idx val="2"/>
            <c:bubble3D val="0"/>
            <c:spPr>
              <a:solidFill>
                <a:srgbClr val="C24251"/>
              </a:solidFill>
              <a:ln w="19050">
                <a:solidFill>
                  <a:srgbClr val="B6933B"/>
                </a:solidFill>
              </a:ln>
              <a:effectLst/>
            </c:spPr>
            <c:extLst>
              <c:ext xmlns:c16="http://schemas.microsoft.com/office/drawing/2014/chart" uri="{C3380CC4-5D6E-409C-BE32-E72D297353CC}">
                <c16:uniqueId val="{00000005-47A9-463E-A1CC-88122E2BFBA7}"/>
              </c:ext>
            </c:extLst>
          </c:dPt>
          <c:dPt>
            <c:idx val="3"/>
            <c:bubble3D val="0"/>
            <c:spPr>
              <a:solidFill>
                <a:srgbClr val="B6933B"/>
              </a:solidFill>
              <a:ln w="19050">
                <a:solidFill>
                  <a:srgbClr val="B6933B"/>
                </a:solidFill>
              </a:ln>
              <a:effectLst/>
            </c:spPr>
            <c:extLst>
              <c:ext xmlns:c16="http://schemas.microsoft.com/office/drawing/2014/chart" uri="{C3380CC4-5D6E-409C-BE32-E72D297353CC}">
                <c16:uniqueId val="{00000007-47A9-463E-A1CC-88122E2BFBA7}"/>
              </c:ext>
            </c:extLst>
          </c:dPt>
          <c:dLbls>
            <c:dLbl>
              <c:idx val="0"/>
              <c:layout>
                <c:manualLayout>
                  <c:x val="-0.1971962981345034"/>
                  <c:y val="-6.8530149049959146E-2"/>
                </c:manualLayout>
              </c:layout>
              <c:tx>
                <c:rich>
                  <a:bodyPr/>
                  <a:lstStyle/>
                  <a:p>
                    <a:r>
                      <a:rPr lang="en-US" sz="1600" b="1" dirty="0">
                        <a:solidFill>
                          <a:schemeClr val="bg1"/>
                        </a:solidFill>
                      </a:rPr>
                      <a:t>61% </a:t>
                    </a:r>
                  </a:p>
                  <a:p>
                    <a:r>
                      <a:rPr lang="en-US" sz="1600" b="1" dirty="0">
                        <a:solidFill>
                          <a:schemeClr val="bg1"/>
                        </a:solidFill>
                      </a:rPr>
                      <a:t>Ruled</a:t>
                    </a:r>
                    <a:r>
                      <a:rPr lang="en-US" sz="1600" b="1" baseline="0" dirty="0">
                        <a:solidFill>
                          <a:schemeClr val="bg1"/>
                        </a:solidFill>
                      </a:rPr>
                      <a:t> Out</a:t>
                    </a:r>
                  </a:p>
                  <a:p>
                    <a:r>
                      <a:rPr lang="en-US" sz="1600" b="0" baseline="0" dirty="0">
                        <a:solidFill>
                          <a:schemeClr val="bg1"/>
                        </a:solidFill>
                      </a:rPr>
                      <a:t>7,617</a:t>
                    </a:r>
                    <a:endParaRPr lang="en-US" sz="1600" b="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7A9-463E-A1CC-88122E2BFBA7}"/>
                </c:ext>
              </c:extLst>
            </c:dLbl>
            <c:dLbl>
              <c:idx val="1"/>
              <c:layout>
                <c:manualLayout>
                  <c:x val="0.24003431987006327"/>
                  <c:y val="-5.829284456913961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600" b="1" dirty="0">
                        <a:solidFill>
                          <a:schemeClr val="bg1"/>
                        </a:solidFill>
                      </a:rPr>
                      <a:t>28% </a:t>
                    </a:r>
                  </a:p>
                  <a:p>
                    <a:pPr>
                      <a:defRPr/>
                    </a:pPr>
                    <a:r>
                      <a:rPr lang="en-US" sz="1600" b="1" dirty="0">
                        <a:solidFill>
                          <a:schemeClr val="bg1"/>
                        </a:solidFill>
                      </a:rPr>
                      <a:t>Reason to believe</a:t>
                    </a:r>
                  </a:p>
                  <a:p>
                    <a:pPr>
                      <a:defRPr/>
                    </a:pPr>
                    <a:r>
                      <a:rPr lang="en-US" sz="1600" b="0" dirty="0">
                        <a:solidFill>
                          <a:schemeClr val="bg1"/>
                        </a:solidFill>
                      </a:rPr>
                      <a:t>42,717</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155320402878271"/>
                      <c:h val="0.32057196825569384"/>
                    </c:manualLayout>
                  </c15:layout>
                  <c15:showDataLabelsRange val="0"/>
                </c:ext>
                <c:ext xmlns:c16="http://schemas.microsoft.com/office/drawing/2014/chart" uri="{C3380CC4-5D6E-409C-BE32-E72D297353CC}">
                  <c16:uniqueId val="{00000003-47A9-463E-A1CC-88122E2BFBA7}"/>
                </c:ext>
              </c:extLst>
            </c:dLbl>
            <c:dLbl>
              <c:idx val="2"/>
              <c:layout>
                <c:manualLayout>
                  <c:x val="-0.1014092938823606"/>
                  <c:y val="7.871031439072422E-2"/>
                </c:manualLayout>
              </c:layout>
              <c:tx>
                <c:rich>
                  <a:bodyPr/>
                  <a:lstStyle/>
                  <a:p>
                    <a:fld id="{2A87C62F-4608-4C07-B442-6F60DABC4DEB}" type="CATEGORYNAME">
                      <a:rPr lang="en-US" sz="1600" b="1" smtClean="0"/>
                      <a:pPr/>
                      <a:t>[CATEGORY NAME]</a:t>
                    </a:fld>
                    <a:r>
                      <a:rPr lang="en-US" baseline="0" dirty="0"/>
                      <a:t>
</a:t>
                    </a:r>
                    <a:r>
                      <a:rPr lang="en-US" sz="1600" baseline="0" dirty="0"/>
                      <a:t>15,705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7A9-463E-A1CC-88122E2BFBA7}"/>
                </c:ext>
              </c:extLst>
            </c:dLbl>
            <c:dLbl>
              <c:idx val="3"/>
              <c:layout>
                <c:manualLayout>
                  <c:x val="0.29039777198166011"/>
                  <c:y val="9.2482940362350052E-2"/>
                </c:manualLayout>
              </c:layout>
              <c:tx>
                <c:rich>
                  <a:bodyPr/>
                  <a:lstStyle/>
                  <a:p>
                    <a:fld id="{68B05D23-FBDE-43CA-BDE5-B1FD11F2F44A}" type="CATEGORYNAME">
                      <a:rPr lang="en-US" sz="1600" b="1" dirty="0"/>
                      <a:pPr/>
                      <a:t>[CATEGORY NAME]</a:t>
                    </a:fld>
                    <a:r>
                      <a:rPr lang="en-US" sz="1400" b="1" baseline="0" dirty="0"/>
                      <a:t>
</a:t>
                    </a:r>
                    <a:r>
                      <a:rPr lang="en-US" sz="1600" b="0" baseline="0" dirty="0"/>
                      <a:t>1,656</a:t>
                    </a:r>
                    <a:r>
                      <a:rPr lang="en-US" sz="1400" b="0" baseline="0" dirty="0"/>
                      <a:t> (</a:t>
                    </a:r>
                    <a:fld id="{0D1CB38A-97E9-4ED2-AB82-0561ADA43D53}" type="PERCENTAGE">
                      <a:rPr lang="en-US" sz="1400" b="0" baseline="0" smtClean="0"/>
                      <a:pPr/>
                      <a:t>[PERCENTAGE]</a:t>
                    </a:fld>
                    <a:r>
                      <a:rPr lang="en-US" sz="1400" b="0"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9-463E-A1CC-88122E2BFB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Ruled Out</c:v>
                </c:pt>
                <c:pt idx="1">
                  <c:v>Reason to believe</c:v>
                </c:pt>
                <c:pt idx="2">
                  <c:v>Unable to determine</c:v>
                </c:pt>
                <c:pt idx="3">
                  <c:v>Unable to complete</c:v>
                </c:pt>
              </c:strCache>
            </c:strRef>
          </c:cat>
          <c:val>
            <c:numRef>
              <c:f>Sheet1!$B$2:$B$5</c:f>
              <c:numCache>
                <c:formatCode>General</c:formatCode>
                <c:ptCount val="4"/>
                <c:pt idx="0">
                  <c:v>7617</c:v>
                </c:pt>
                <c:pt idx="1">
                  <c:v>4208</c:v>
                </c:pt>
                <c:pt idx="2">
                  <c:v>1591</c:v>
                </c:pt>
                <c:pt idx="3">
                  <c:v>136</c:v>
                </c:pt>
              </c:numCache>
            </c:numRef>
          </c:val>
          <c:extLst>
            <c:ext xmlns:c16="http://schemas.microsoft.com/office/drawing/2014/chart" uri="{C3380CC4-5D6E-409C-BE32-E72D297353CC}">
              <c16:uniqueId val="{00000008-47A9-463E-A1CC-88122E2BFBA7}"/>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0.37751</cdr:x>
      <cdr:y>0.30301</cdr:y>
    </cdr:from>
    <cdr:to>
      <cdr:x>0.47605</cdr:x>
      <cdr:y>0.39665</cdr:y>
    </cdr:to>
    <cdr:sp macro="" textlink="">
      <cdr:nvSpPr>
        <cdr:cNvPr id="2" name="TextBox 1">
          <a:extLst xmlns:a="http://schemas.openxmlformats.org/drawingml/2006/main">
            <a:ext uri="{FF2B5EF4-FFF2-40B4-BE49-F238E27FC236}">
              <a16:creationId xmlns:a16="http://schemas.microsoft.com/office/drawing/2014/main" id="{99CF6583-DB4A-440C-B398-CB9754B36727}"/>
            </a:ext>
          </a:extLst>
        </cdr:cNvPr>
        <cdr:cNvSpPr txBox="1"/>
      </cdr:nvSpPr>
      <cdr:spPr>
        <a:xfrm xmlns:a="http://schemas.openxmlformats.org/drawingml/2006/main">
          <a:off x="2109986" y="1236946"/>
          <a:ext cx="550758" cy="382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bg1"/>
              </a:solidFill>
            </a:rPr>
            <a:t>10%</a:t>
          </a:r>
        </a:p>
      </cdr:txBody>
    </cdr:sp>
  </cdr:relSizeAnchor>
  <cdr:relSizeAnchor xmlns:cdr="http://schemas.openxmlformats.org/drawingml/2006/chartDrawing">
    <cdr:from>
      <cdr:x>0.28398</cdr:x>
      <cdr:y>0.19992</cdr:y>
    </cdr:from>
    <cdr:to>
      <cdr:x>0.3507</cdr:x>
      <cdr:y>0.24401</cdr:y>
    </cdr:to>
    <cdr:cxnSp macro="">
      <cdr:nvCxnSpPr>
        <cdr:cNvPr id="4" name="Straight Connector 3">
          <a:extLst xmlns:a="http://schemas.openxmlformats.org/drawingml/2006/main">
            <a:ext uri="{FF2B5EF4-FFF2-40B4-BE49-F238E27FC236}">
              <a16:creationId xmlns:a16="http://schemas.microsoft.com/office/drawing/2014/main" id="{947586EA-569F-4E28-BBA6-EBFBD180AABA}"/>
            </a:ext>
          </a:extLst>
        </cdr:cNvPr>
        <cdr:cNvCxnSpPr/>
      </cdr:nvCxnSpPr>
      <cdr:spPr>
        <a:xfrm xmlns:a="http://schemas.openxmlformats.org/drawingml/2006/main">
          <a:off x="1587236" y="765026"/>
          <a:ext cx="372882" cy="168691"/>
        </a:xfrm>
        <a:prstGeom xmlns:a="http://schemas.openxmlformats.org/drawingml/2006/main" prst="line">
          <a:avLst/>
        </a:prstGeom>
        <a:ln xmlns:a="http://schemas.openxmlformats.org/drawingml/2006/main">
          <a:solidFill>
            <a:srgbClr val="98253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0.47684</cdr:x>
      <cdr:y>0.13472</cdr:y>
    </cdr:from>
    <cdr:to>
      <cdr:x>0.68475</cdr:x>
      <cdr:y>0.17289</cdr:y>
    </cdr:to>
    <cdr:cxnSp macro="">
      <cdr:nvCxnSpPr>
        <cdr:cNvPr id="7" name="Connector: Elbow 6">
          <a:extLst xmlns:a="http://schemas.openxmlformats.org/drawingml/2006/main">
            <a:ext uri="{FF2B5EF4-FFF2-40B4-BE49-F238E27FC236}">
              <a16:creationId xmlns:a16="http://schemas.microsoft.com/office/drawing/2014/main" id="{6994B961-E10B-49C4-B27D-F81515C56DB4}"/>
            </a:ext>
          </a:extLst>
        </cdr:cNvPr>
        <cdr:cNvCxnSpPr/>
      </cdr:nvCxnSpPr>
      <cdr:spPr>
        <a:xfrm xmlns:a="http://schemas.openxmlformats.org/drawingml/2006/main" flipV="1">
          <a:off x="2665119" y="549974"/>
          <a:ext cx="1162046" cy="155818"/>
        </a:xfrm>
        <a:prstGeom xmlns:a="http://schemas.openxmlformats.org/drawingml/2006/main" prst="bentConnector3">
          <a:avLst/>
        </a:prstGeom>
        <a:ln xmlns:a="http://schemas.openxmlformats.org/drawingml/2006/main" w="12700">
          <a:solidFill>
            <a:srgbClr val="F3C300"/>
          </a:solidFill>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0.49293</cdr:x>
      <cdr:y>0.15381</cdr:y>
    </cdr:from>
    <cdr:to>
      <cdr:x>0.49293</cdr:x>
      <cdr:y>0.15381</cdr:y>
    </cdr:to>
    <cdr:cxnSp macro="">
      <cdr:nvCxnSpPr>
        <cdr:cNvPr id="9" name="Straight Connector 8">
          <a:extLst xmlns:a="http://schemas.openxmlformats.org/drawingml/2006/main">
            <a:ext uri="{FF2B5EF4-FFF2-40B4-BE49-F238E27FC236}">
              <a16:creationId xmlns:a16="http://schemas.microsoft.com/office/drawing/2014/main" id="{B61E30F9-7EFA-482E-8835-722B3CE6745A}"/>
            </a:ext>
          </a:extLst>
        </cdr:cNvPr>
        <cdr:cNvCxnSpPr/>
      </cdr:nvCxnSpPr>
      <cdr:spPr>
        <a:xfrm xmlns:a="http://schemas.openxmlformats.org/drawingml/2006/main">
          <a:off x="2755090" y="627883"/>
          <a:ext cx="0" cy="1"/>
        </a:xfrm>
        <a:prstGeom xmlns:a="http://schemas.openxmlformats.org/drawingml/2006/main" prst="line">
          <a:avLst/>
        </a:prstGeom>
        <a:ln xmlns:a="http://schemas.openxmlformats.org/drawingml/2006/main" w="12700">
          <a:solidFill>
            <a:srgbClr val="F3C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A2B76D9-8962-4CDF-B5E3-0A4996D5F108}" type="datetimeFigureOut">
              <a:rPr lang="en-US" smtClean="0"/>
              <a:t>3/25/2026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A68D02E-76E6-4744-896B-2E3701715AA7}" type="slidenum">
              <a:rPr lang="en-US" smtClean="0"/>
              <a:t>‹#›</a:t>
            </a:fld>
            <a:endParaRPr lang="en-US"/>
          </a:p>
        </p:txBody>
      </p:sp>
    </p:spTree>
    <p:extLst>
      <p:ext uri="{BB962C8B-B14F-4D97-AF65-F5344CB8AC3E}">
        <p14:creationId xmlns:p14="http://schemas.microsoft.com/office/powerpoint/2010/main" val="38038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641C6AB-337E-49E3-886A-FD1AC69741F5}" type="datetimeFigureOut">
              <a:rPr lang="en-US" smtClean="0"/>
              <a:t>3/25/2026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DF126F-1A54-42CC-B854-17EC2F4BCBEE}" type="slidenum">
              <a:rPr lang="en-US" smtClean="0"/>
              <a:t>‹#›</a:t>
            </a:fld>
            <a:endParaRPr lang="en-US"/>
          </a:p>
        </p:txBody>
      </p:sp>
    </p:spTree>
    <p:extLst>
      <p:ext uri="{BB962C8B-B14F-4D97-AF65-F5344CB8AC3E}">
        <p14:creationId xmlns:p14="http://schemas.microsoft.com/office/powerpoint/2010/main" val="356630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April 2022</a:t>
            </a:r>
          </a:p>
        </p:txBody>
      </p:sp>
      <p:sp>
        <p:nvSpPr>
          <p:cNvPr id="4" name="Slide Number Placeholder 3"/>
          <p:cNvSpPr>
            <a:spLocks noGrp="1"/>
          </p:cNvSpPr>
          <p:nvPr>
            <p:ph type="sldNum" sz="quarter" idx="10"/>
          </p:nvPr>
        </p:nvSpPr>
        <p:spPr/>
        <p:txBody>
          <a:bodyPr/>
          <a:lstStyle/>
          <a:p>
            <a:fld id="{E5DF126F-1A54-42CC-B854-17EC2F4BCBEE}" type="slidenum">
              <a:rPr lang="en-US" smtClean="0"/>
              <a:t>1</a:t>
            </a:fld>
            <a:endParaRPr lang="en-US"/>
          </a:p>
        </p:txBody>
      </p:sp>
    </p:spTree>
    <p:extLst>
      <p:ext uri="{BB962C8B-B14F-4D97-AF65-F5344CB8AC3E}">
        <p14:creationId xmlns:p14="http://schemas.microsoft.com/office/powerpoint/2010/main" val="202740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F126F-1A54-42CC-B854-17EC2F4BCBEE}" type="slidenum">
              <a:rPr lang="en-US" smtClean="0"/>
              <a:t>19</a:t>
            </a:fld>
            <a:endParaRPr lang="en-US"/>
          </a:p>
        </p:txBody>
      </p:sp>
    </p:spTree>
    <p:extLst>
      <p:ext uri="{BB962C8B-B14F-4D97-AF65-F5344CB8AC3E}">
        <p14:creationId xmlns:p14="http://schemas.microsoft.com/office/powerpoint/2010/main" val="93676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dive into the new part of definition blatant disregard.</a:t>
            </a:r>
          </a:p>
        </p:txBody>
      </p:sp>
      <p:sp>
        <p:nvSpPr>
          <p:cNvPr id="4" name="Slide Number Placeholder 3"/>
          <p:cNvSpPr>
            <a:spLocks noGrp="1"/>
          </p:cNvSpPr>
          <p:nvPr>
            <p:ph type="sldNum" sz="quarter" idx="5"/>
          </p:nvPr>
        </p:nvSpPr>
        <p:spPr/>
        <p:txBody>
          <a:bodyPr/>
          <a:lstStyle/>
          <a:p>
            <a:fld id="{E5DF126F-1A54-42CC-B854-17EC2F4BCBEE}" type="slidenum">
              <a:rPr lang="en-US" smtClean="0"/>
              <a:t>22</a:t>
            </a:fld>
            <a:endParaRPr lang="en-US"/>
          </a:p>
        </p:txBody>
      </p:sp>
    </p:spTree>
    <p:extLst>
      <p:ext uri="{BB962C8B-B14F-4D97-AF65-F5344CB8AC3E}">
        <p14:creationId xmlns:p14="http://schemas.microsoft.com/office/powerpoint/2010/main" val="215968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dirty houses and the health and safety aspect.  Talk about we don’t normally investigate lice cases unless its so bad that children have sores, bleeding, </a:t>
            </a:r>
            <a:r>
              <a:rPr lang="en-US" dirty="0" err="1"/>
              <a:t>etc</a:t>
            </a:r>
            <a:endParaRPr lang="en-US" dirty="0"/>
          </a:p>
        </p:txBody>
      </p:sp>
      <p:sp>
        <p:nvSpPr>
          <p:cNvPr id="4" name="Slide Number Placeholder 3"/>
          <p:cNvSpPr>
            <a:spLocks noGrp="1"/>
          </p:cNvSpPr>
          <p:nvPr>
            <p:ph type="sldNum" sz="quarter" idx="5"/>
          </p:nvPr>
        </p:nvSpPr>
        <p:spPr/>
        <p:txBody>
          <a:bodyPr/>
          <a:lstStyle/>
          <a:p>
            <a:fld id="{E5DF126F-1A54-42CC-B854-17EC2F4BCBEE}" type="slidenum">
              <a:rPr lang="en-US" smtClean="0"/>
              <a:t>23</a:t>
            </a:fld>
            <a:endParaRPr lang="en-US"/>
          </a:p>
        </p:txBody>
      </p:sp>
    </p:spTree>
    <p:extLst>
      <p:ext uri="{BB962C8B-B14F-4D97-AF65-F5344CB8AC3E}">
        <p14:creationId xmlns:p14="http://schemas.microsoft.com/office/powerpoint/2010/main" val="191010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this would be an asthmatic needing breathing treatments and parents failed to get the equipment and child ends up in hospital-this one too has the impairment piece so there has to be a </a:t>
            </a:r>
            <a:r>
              <a:rPr lang="en-US" dirty="0" err="1"/>
              <a:t>correclation</a:t>
            </a:r>
            <a:r>
              <a:rPr lang="en-US" dirty="0"/>
              <a:t> to harm from the lack of care</a:t>
            </a:r>
          </a:p>
        </p:txBody>
      </p:sp>
      <p:sp>
        <p:nvSpPr>
          <p:cNvPr id="4" name="Slide Number Placeholder 3"/>
          <p:cNvSpPr>
            <a:spLocks noGrp="1"/>
          </p:cNvSpPr>
          <p:nvPr>
            <p:ph type="sldNum" sz="quarter" idx="5"/>
          </p:nvPr>
        </p:nvSpPr>
        <p:spPr/>
        <p:txBody>
          <a:bodyPr/>
          <a:lstStyle/>
          <a:p>
            <a:fld id="{E5DF126F-1A54-42CC-B854-17EC2F4BCBEE}" type="slidenum">
              <a:rPr lang="en-US" smtClean="0"/>
              <a:t>24</a:t>
            </a:fld>
            <a:endParaRPr lang="en-US"/>
          </a:p>
        </p:txBody>
      </p:sp>
    </p:spTree>
    <p:extLst>
      <p:ext uri="{BB962C8B-B14F-4D97-AF65-F5344CB8AC3E}">
        <p14:creationId xmlns:p14="http://schemas.microsoft.com/office/powerpoint/2010/main" val="206826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Protective Investigations (CPI) conducts either a traditional investigation or Alternative Response (AR).  Traditional investigations and Alternative Response require caseworkers to assess safety and take needed actions to protect a child while assessing any risk of abuse or neglect in the foreseeable future. AR cases present a less adversarial more collaborative approach to working with families by allowing for family engagement along with other community supports to ensure child safety.  AR differs from traditional investigations in that AR cases are Priority 2 cases involving victims who are age 6 or older,  there is no substantiation of allegations, no entry of perpetrators into the Central Registry (a repository for reports of child abuse and neglect), and there is a heightened focus on guiding the family to plan for safety in a way that works for them and therefore sustains safety. </a:t>
            </a:r>
            <a:br>
              <a:rPr lang="en-US" dirty="0"/>
            </a:br>
            <a:endParaRPr lang="en-US" dirty="0"/>
          </a:p>
          <a:p>
            <a:endParaRPr lang="en-US" dirty="0"/>
          </a:p>
          <a:p>
            <a:r>
              <a:rPr lang="en-US" dirty="0"/>
              <a:t>Completed investigations only include those cases conducted as a traditional investigation that were not administratively closed or merged into another stage. Investigations may include more than one alleged victim.</a:t>
            </a:r>
          </a:p>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28</a:t>
            </a:fld>
            <a:endParaRPr lang="en-US"/>
          </a:p>
        </p:txBody>
      </p:sp>
    </p:spTree>
    <p:extLst>
      <p:ext uri="{BB962C8B-B14F-4D97-AF65-F5344CB8AC3E}">
        <p14:creationId xmlns:p14="http://schemas.microsoft.com/office/powerpoint/2010/main" val="1226671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a:t>Emergency w/o Court Order</a:t>
            </a:r>
          </a:p>
          <a:p>
            <a:pPr lvl="0"/>
            <a:r>
              <a:rPr lang="en-US" sz="1600" i="1" dirty="0"/>
              <a:t>“</a:t>
            </a:r>
            <a:r>
              <a:rPr lang="en-US" sz="1600" i="1" dirty="0">
                <a:solidFill>
                  <a:srgbClr val="FFFFFF"/>
                </a:solidFill>
                <a:latin typeface="Arial"/>
              </a:rPr>
              <a:t>Exigent Circumstances</a:t>
            </a:r>
            <a:r>
              <a:rPr lang="en-US" sz="1600" i="1" dirty="0"/>
              <a:t>”</a:t>
            </a:r>
          </a:p>
          <a:p>
            <a:pPr lvl="0"/>
            <a:r>
              <a:rPr lang="en-US" i="1" dirty="0"/>
              <a:t>Texas Family Code 262.104</a:t>
            </a:r>
          </a:p>
          <a:p>
            <a:pPr lvl="1"/>
            <a:r>
              <a:rPr lang="en-US" dirty="0"/>
              <a:t>A child cannot be removed without a prior court order unless the circumstances supports a reasonable belief the child is in immediate danger of serious physical harm or sexual abuse. If the child is removed under this authority, DFPS must appear in court the next business day with sufficient evidence to prove: </a:t>
            </a:r>
          </a:p>
          <a:p>
            <a:pPr lvl="2"/>
            <a:r>
              <a:rPr lang="en-US" dirty="0"/>
              <a:t>Either a continuing danger to the physical health or safety of the child if returned to the home, or evidence that the child is a victim of sexual abuse or labor or sex trafficking and is at substantial risk of future sexual abuse or trafficking;</a:t>
            </a:r>
          </a:p>
          <a:p>
            <a:pPr lvl="2"/>
            <a:r>
              <a:rPr lang="en-US" dirty="0"/>
              <a:t>That it is contrary to the child’s welfare to remain in the home of the adult(s) who the child is being legally removed from; and</a:t>
            </a:r>
          </a:p>
          <a:p>
            <a:pPr lvl="2"/>
            <a:r>
              <a:rPr lang="en-US" dirty="0"/>
              <a:t>That reasonable efforts were made to prevent or eliminate the need for removal.</a:t>
            </a:r>
          </a:p>
          <a:p>
            <a:pPr lvl="0"/>
            <a:r>
              <a:rPr lang="en-US" sz="2200" dirty="0"/>
              <a:t>Emergency w/ Court Order</a:t>
            </a:r>
          </a:p>
          <a:p>
            <a:pPr lvl="0"/>
            <a:r>
              <a:rPr lang="en-US" i="1" dirty="0"/>
              <a:t>Texas Family Code 262.101</a:t>
            </a:r>
            <a:endParaRPr lang="en-US" dirty="0"/>
          </a:p>
          <a:p>
            <a:pPr lvl="1"/>
            <a:r>
              <a:rPr lang="en-US" dirty="0"/>
              <a:t>DFPS may seek an ex </a:t>
            </a:r>
            <a:r>
              <a:rPr lang="en-US" dirty="0" err="1"/>
              <a:t>parte</a:t>
            </a:r>
            <a:r>
              <a:rPr lang="en-US" dirty="0"/>
              <a:t> order authorizing the subsequent removal of a child with sufficient evidence to prove:</a:t>
            </a:r>
          </a:p>
          <a:p>
            <a:pPr lvl="2"/>
            <a:r>
              <a:rPr lang="en-US" dirty="0"/>
              <a:t>Either an immediate danger to the physical health or safety of the child, or that the child has been a victim of neglect or sexual abuse;</a:t>
            </a:r>
          </a:p>
          <a:p>
            <a:pPr lvl="2"/>
            <a:r>
              <a:rPr lang="en-US" dirty="0"/>
              <a:t>That it is contrary to the child’s welfare to remain in the home of the adult(s) who the child is legally being removed from;</a:t>
            </a:r>
          </a:p>
          <a:p>
            <a:pPr lvl="2"/>
            <a:r>
              <a:rPr lang="en-US" dirty="0"/>
              <a:t>That there is not sufficient time, consistent with the child’s physical health or safety to hold an adversary hearing; and</a:t>
            </a:r>
          </a:p>
          <a:p>
            <a:pPr lvl="2"/>
            <a:r>
              <a:rPr lang="en-US" dirty="0"/>
              <a:t>That reasonable efforts were made to prevent or eliminate the need for removal.</a:t>
            </a:r>
          </a:p>
        </p:txBody>
      </p:sp>
      <p:sp>
        <p:nvSpPr>
          <p:cNvPr id="4" name="Slide Number Placeholder 3"/>
          <p:cNvSpPr>
            <a:spLocks noGrp="1"/>
          </p:cNvSpPr>
          <p:nvPr>
            <p:ph type="sldNum" sz="quarter" idx="10"/>
          </p:nvPr>
        </p:nvSpPr>
        <p:spPr/>
        <p:txBody>
          <a:bodyPr/>
          <a:lstStyle/>
          <a:p>
            <a:fld id="{E5DF126F-1A54-42CC-B854-17EC2F4BCBEE}" type="slidenum">
              <a:rPr lang="en-US" smtClean="0"/>
              <a:t>29</a:t>
            </a:fld>
            <a:endParaRPr lang="en-US"/>
          </a:p>
        </p:txBody>
      </p:sp>
    </p:spTree>
    <p:extLst>
      <p:ext uri="{BB962C8B-B14F-4D97-AF65-F5344CB8AC3E}">
        <p14:creationId xmlns:p14="http://schemas.microsoft.com/office/powerpoint/2010/main" val="409266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30</a:t>
            </a:fld>
            <a:endParaRPr lang="en-US"/>
          </a:p>
        </p:txBody>
      </p:sp>
    </p:spTree>
    <p:extLst>
      <p:ext uri="{BB962C8B-B14F-4D97-AF65-F5344CB8AC3E}">
        <p14:creationId xmlns:p14="http://schemas.microsoft.com/office/powerpoint/2010/main" val="256998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61857-080A-952C-53CA-D8B71BC3D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1FA05-F06D-1BDC-D0FD-35404CB31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258C-47CE-E8DA-B8B2-E883E851AE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E7C39-C1FB-C135-AE8C-0FC2CFACA7C8}"/>
              </a:ext>
            </a:extLst>
          </p:cNvPr>
          <p:cNvSpPr>
            <a:spLocks noGrp="1"/>
          </p:cNvSpPr>
          <p:nvPr>
            <p:ph type="sldNum" sz="quarter" idx="10"/>
          </p:nvPr>
        </p:nvSpPr>
        <p:spPr/>
        <p:txBody>
          <a:bodyPr/>
          <a:lstStyle/>
          <a:p>
            <a:fld id="{E5DF126F-1A54-42CC-B854-17EC2F4BCBEE}" type="slidenum">
              <a:rPr lang="en-US" smtClean="0"/>
              <a:t>32</a:t>
            </a:fld>
            <a:endParaRPr lang="en-US"/>
          </a:p>
        </p:txBody>
      </p:sp>
    </p:spTree>
    <p:extLst>
      <p:ext uri="{BB962C8B-B14F-4D97-AF65-F5344CB8AC3E}">
        <p14:creationId xmlns:p14="http://schemas.microsoft.com/office/powerpoint/2010/main" val="141864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183D-2A96-9A3E-836A-1B858D10E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8A038-2F71-A1E7-382D-CBC5AACD6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9FAB6-A3FB-87E5-7FDF-1BC27F965A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A4F8BA-A761-6DD8-31F5-176B866C6614}"/>
              </a:ext>
            </a:extLst>
          </p:cNvPr>
          <p:cNvSpPr>
            <a:spLocks noGrp="1"/>
          </p:cNvSpPr>
          <p:nvPr>
            <p:ph type="sldNum" sz="quarter" idx="10"/>
          </p:nvPr>
        </p:nvSpPr>
        <p:spPr/>
        <p:txBody>
          <a:bodyPr/>
          <a:lstStyle/>
          <a:p>
            <a:fld id="{E5DF126F-1A54-42CC-B854-17EC2F4BCBEE}" type="slidenum">
              <a:rPr lang="en-US" smtClean="0"/>
              <a:t>33</a:t>
            </a:fld>
            <a:endParaRPr lang="en-US"/>
          </a:p>
        </p:txBody>
      </p:sp>
    </p:spTree>
    <p:extLst>
      <p:ext uri="{BB962C8B-B14F-4D97-AF65-F5344CB8AC3E}">
        <p14:creationId xmlns:p14="http://schemas.microsoft.com/office/powerpoint/2010/main" val="415411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34</a:t>
            </a:fld>
            <a:endParaRPr lang="en-US"/>
          </a:p>
        </p:txBody>
      </p:sp>
    </p:spTree>
    <p:extLst>
      <p:ext uri="{BB962C8B-B14F-4D97-AF65-F5344CB8AC3E}">
        <p14:creationId xmlns:p14="http://schemas.microsoft.com/office/powerpoint/2010/main" val="401489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if immediate response is needed that it is better to call as it gets to us faster.  Online reporting is better to use when incident has already occurred and children are safe</a:t>
            </a:r>
          </a:p>
        </p:txBody>
      </p:sp>
      <p:sp>
        <p:nvSpPr>
          <p:cNvPr id="4" name="Slide Number Placeholder 3"/>
          <p:cNvSpPr>
            <a:spLocks noGrp="1"/>
          </p:cNvSpPr>
          <p:nvPr>
            <p:ph type="sldNum" sz="quarter" idx="5"/>
          </p:nvPr>
        </p:nvSpPr>
        <p:spPr/>
        <p:txBody>
          <a:bodyPr/>
          <a:lstStyle/>
          <a:p>
            <a:fld id="{E5DF126F-1A54-42CC-B854-17EC2F4BCBEE}" type="slidenum">
              <a:rPr lang="en-US" smtClean="0"/>
              <a:t>5</a:t>
            </a:fld>
            <a:endParaRPr lang="en-US"/>
          </a:p>
        </p:txBody>
      </p:sp>
    </p:spTree>
    <p:extLst>
      <p:ext uri="{BB962C8B-B14F-4D97-AF65-F5344CB8AC3E}">
        <p14:creationId xmlns:p14="http://schemas.microsoft.com/office/powerpoint/2010/main" val="3333399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a:t>
            </a:r>
            <a:r>
              <a:rPr lang="en-US" dirty="0" err="1"/>
              <a:t>voluntarty</a:t>
            </a:r>
            <a:r>
              <a:rPr lang="en-US" dirty="0"/>
              <a:t> and are family driven to allow the family to solve issues</a:t>
            </a:r>
          </a:p>
        </p:txBody>
      </p:sp>
      <p:sp>
        <p:nvSpPr>
          <p:cNvPr id="4" name="Slide Number Placeholder 3"/>
          <p:cNvSpPr>
            <a:spLocks noGrp="1"/>
          </p:cNvSpPr>
          <p:nvPr>
            <p:ph type="sldNum" sz="quarter" idx="10"/>
          </p:nvPr>
        </p:nvSpPr>
        <p:spPr/>
        <p:txBody>
          <a:bodyPr/>
          <a:lstStyle/>
          <a:p>
            <a:fld id="{E5DF126F-1A54-42CC-B854-17EC2F4BCBEE}" type="slidenum">
              <a:rPr lang="en-US" smtClean="0"/>
              <a:t>35</a:t>
            </a:fld>
            <a:endParaRPr lang="en-US"/>
          </a:p>
        </p:txBody>
      </p:sp>
    </p:spTree>
    <p:extLst>
      <p:ext uri="{BB962C8B-B14F-4D97-AF65-F5344CB8AC3E}">
        <p14:creationId xmlns:p14="http://schemas.microsoft.com/office/powerpoint/2010/main" val="699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tasks we do in investigation.  Pay special note to the visits to the family home-we make visits to home but the next slides will show the importance.</a:t>
            </a:r>
          </a:p>
        </p:txBody>
      </p:sp>
      <p:sp>
        <p:nvSpPr>
          <p:cNvPr id="4" name="Slide Number Placeholder 3"/>
          <p:cNvSpPr>
            <a:spLocks noGrp="1"/>
          </p:cNvSpPr>
          <p:nvPr>
            <p:ph type="sldNum" sz="quarter" idx="5"/>
          </p:nvPr>
        </p:nvSpPr>
        <p:spPr/>
        <p:txBody>
          <a:bodyPr/>
          <a:lstStyle/>
          <a:p>
            <a:fld id="{E5DF126F-1A54-42CC-B854-17EC2F4BCBEE}" type="slidenum">
              <a:rPr lang="en-US" smtClean="0"/>
              <a:t>37</a:t>
            </a:fld>
            <a:endParaRPr lang="en-US"/>
          </a:p>
        </p:txBody>
      </p:sp>
    </p:spTree>
    <p:extLst>
      <p:ext uri="{BB962C8B-B14F-4D97-AF65-F5344CB8AC3E}">
        <p14:creationId xmlns:p14="http://schemas.microsoft.com/office/powerpoint/2010/main" val="362286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word suspects –they don’t need to do their own investigation.  Also any person-no one is immune in the state of Texas for not reporting.  I also talk about that the person with first hand knowledge </a:t>
            </a:r>
            <a:r>
              <a:rPr lang="en-US" dirty="0" err="1"/>
              <a:t>repprts</a:t>
            </a:r>
            <a:r>
              <a:rPr lang="en-US" dirty="0"/>
              <a:t> and that a person can not delegate their responsibility.  Lastly must report-professionals have 48 hours but we ask that reports be made immediately</a:t>
            </a:r>
          </a:p>
        </p:txBody>
      </p:sp>
      <p:sp>
        <p:nvSpPr>
          <p:cNvPr id="4" name="Slide Number Placeholder 3"/>
          <p:cNvSpPr>
            <a:spLocks noGrp="1"/>
          </p:cNvSpPr>
          <p:nvPr>
            <p:ph type="sldNum" sz="quarter" idx="5"/>
          </p:nvPr>
        </p:nvSpPr>
        <p:spPr/>
        <p:txBody>
          <a:bodyPr/>
          <a:lstStyle/>
          <a:p>
            <a:fld id="{E5DF126F-1A54-42CC-B854-17EC2F4BCBEE}" type="slidenum">
              <a:rPr lang="en-US" smtClean="0"/>
              <a:t>6</a:t>
            </a:fld>
            <a:endParaRPr lang="en-US"/>
          </a:p>
        </p:txBody>
      </p:sp>
    </p:spTree>
    <p:extLst>
      <p:ext uri="{BB962C8B-B14F-4D97-AF65-F5344CB8AC3E}">
        <p14:creationId xmlns:p14="http://schemas.microsoft.com/office/powerpoint/2010/main" val="387090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9</a:t>
            </a:fld>
            <a:endParaRPr lang="en-US"/>
          </a:p>
        </p:txBody>
      </p:sp>
    </p:spTree>
    <p:extLst>
      <p:ext uri="{BB962C8B-B14F-4D97-AF65-F5344CB8AC3E}">
        <p14:creationId xmlns:p14="http://schemas.microsoft.com/office/powerpoint/2010/main" val="107757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30% of all screened intakes are closed at intake</a:t>
            </a:r>
          </a:p>
          <a:p>
            <a:endParaRPr lang="en-US" dirty="0"/>
          </a:p>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10</a:t>
            </a:fld>
            <a:endParaRPr lang="en-US"/>
          </a:p>
        </p:txBody>
      </p:sp>
    </p:spTree>
    <p:extLst>
      <p:ext uri="{BB962C8B-B14F-4D97-AF65-F5344CB8AC3E}">
        <p14:creationId xmlns:p14="http://schemas.microsoft.com/office/powerpoint/2010/main" val="161748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traditional Investigation cannot be routed to AR. </a:t>
            </a:r>
          </a:p>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11</a:t>
            </a:fld>
            <a:endParaRPr lang="en-US"/>
          </a:p>
        </p:txBody>
      </p:sp>
    </p:spTree>
    <p:extLst>
      <p:ext uri="{BB962C8B-B14F-4D97-AF65-F5344CB8AC3E}">
        <p14:creationId xmlns:p14="http://schemas.microsoft.com/office/powerpoint/2010/main" val="99747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A84F-2BC1-23D3-FA99-0BA55F84D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65AB7-CE55-4458-6FA4-F4E9894B6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30798-F70D-E749-0BEC-E496755E8635}"/>
              </a:ext>
            </a:extLst>
          </p:cNvPr>
          <p:cNvSpPr>
            <a:spLocks noGrp="1"/>
          </p:cNvSpPr>
          <p:nvPr>
            <p:ph type="body" idx="1"/>
          </p:nvPr>
        </p:nvSpPr>
        <p:spPr/>
        <p:txBody>
          <a:bodyPr/>
          <a:lstStyle/>
          <a:p>
            <a:r>
              <a:rPr lang="en-US" dirty="0"/>
              <a:t>A traditional Investigation cannot be routed to AR. </a:t>
            </a:r>
          </a:p>
          <a:p>
            <a:endParaRPr lang="en-US" dirty="0"/>
          </a:p>
        </p:txBody>
      </p:sp>
      <p:sp>
        <p:nvSpPr>
          <p:cNvPr id="4" name="Slide Number Placeholder 3">
            <a:extLst>
              <a:ext uri="{FF2B5EF4-FFF2-40B4-BE49-F238E27FC236}">
                <a16:creationId xmlns:a16="http://schemas.microsoft.com/office/drawing/2014/main" id="{6982B052-564E-72FF-CCBE-2865E79E66EF}"/>
              </a:ext>
            </a:extLst>
          </p:cNvPr>
          <p:cNvSpPr>
            <a:spLocks noGrp="1"/>
          </p:cNvSpPr>
          <p:nvPr>
            <p:ph type="sldNum" sz="quarter" idx="10"/>
          </p:nvPr>
        </p:nvSpPr>
        <p:spPr/>
        <p:txBody>
          <a:bodyPr/>
          <a:lstStyle/>
          <a:p>
            <a:fld id="{E5DF126F-1A54-42CC-B854-17EC2F4BCBEE}" type="slidenum">
              <a:rPr lang="en-US" smtClean="0"/>
              <a:t>12</a:t>
            </a:fld>
            <a:endParaRPr lang="en-US"/>
          </a:p>
        </p:txBody>
      </p:sp>
    </p:spTree>
    <p:extLst>
      <p:ext uri="{BB962C8B-B14F-4D97-AF65-F5344CB8AC3E}">
        <p14:creationId xmlns:p14="http://schemas.microsoft.com/office/powerpoint/2010/main" val="380414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5DF126F-1A54-42CC-B854-17EC2F4BCBEE}" type="slidenum">
              <a:rPr lang="en-US" smtClean="0"/>
              <a:t>16</a:t>
            </a:fld>
            <a:endParaRPr lang="en-US"/>
          </a:p>
        </p:txBody>
      </p:sp>
    </p:spTree>
    <p:extLst>
      <p:ext uri="{BB962C8B-B14F-4D97-AF65-F5344CB8AC3E}">
        <p14:creationId xmlns:p14="http://schemas.microsoft.com/office/powerpoint/2010/main" val="217436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that this type is difficult to validate due to the observable impairment.  Need to see signs such as drop in grades, withdrawn, suicidal ideations</a:t>
            </a:r>
          </a:p>
          <a:p>
            <a:endParaRPr lang="en-US" dirty="0"/>
          </a:p>
        </p:txBody>
      </p:sp>
      <p:sp>
        <p:nvSpPr>
          <p:cNvPr id="4" name="Slide Number Placeholder 3"/>
          <p:cNvSpPr>
            <a:spLocks noGrp="1"/>
          </p:cNvSpPr>
          <p:nvPr>
            <p:ph type="sldNum" sz="quarter" idx="5"/>
          </p:nvPr>
        </p:nvSpPr>
        <p:spPr/>
        <p:txBody>
          <a:bodyPr/>
          <a:lstStyle/>
          <a:p>
            <a:fld id="{E5DF126F-1A54-42CC-B854-17EC2F4BCBEE}" type="slidenum">
              <a:rPr lang="en-US" smtClean="0"/>
              <a:t>18</a:t>
            </a:fld>
            <a:endParaRPr lang="en-US"/>
          </a:p>
        </p:txBody>
      </p:sp>
    </p:spTree>
    <p:extLst>
      <p:ext uri="{BB962C8B-B14F-4D97-AF65-F5344CB8AC3E}">
        <p14:creationId xmlns:p14="http://schemas.microsoft.com/office/powerpoint/2010/main" val="3322070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905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784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32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55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724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342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87FD6170-7960-EE46-A40D-A4352EB222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109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person, sitting, person, person&#10;&#10;Description automatically generated">
            <a:extLst>
              <a:ext uri="{FF2B5EF4-FFF2-40B4-BE49-F238E27FC236}">
                <a16:creationId xmlns:a16="http://schemas.microsoft.com/office/drawing/2014/main" id="{E2921FBC-F7C3-DC42-9C61-0A92FA551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39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50263"/>
      </p:ext>
    </p:extLst>
  </p:cSld>
  <p:clrMap bg1="lt1" tx1="dk1" bg2="lt2" tx2="dk2" accent1="accent1" accent2="accent2" accent3="accent3" accent4="accent4" accent5="accent5" accent6="accent6" hlink="hlink" folHlink="folHlink"/>
  <p:sldLayoutIdLst>
    <p:sldLayoutId id="2147483683" r:id="rId1"/>
    <p:sldLayoutId id="2147483688" r:id="rId2"/>
    <p:sldLayoutId id="2147483706" r:id="rId3"/>
    <p:sldLayoutId id="2147483708" r:id="rId4"/>
    <p:sldLayoutId id="2147483691" r:id="rId5"/>
    <p:sldLayoutId id="2147483696" r:id="rId6"/>
    <p:sldLayoutId id="2147483711" r:id="rId7"/>
    <p:sldLayoutId id="214748371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pickpik.com/advertising-alcohol-bottle-brand-drink-glasses-10143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ng.com/ck/a?!&amp;&amp;p=3ddb962ffb7811c42b0abb43e8ee23311651641e3ed4f78dad486d412808ce76JmltdHM9MTc3MzM2MDAwMA&amp;ptn=3&amp;ver=2&amp;hsh=4&amp;fclid=20430e7f-7ba9-60db-37b4-18927ad16101&amp;u=a1aHR0cHM6Ly93d3cuZGZwcy50ZXhhcy5nb3YvSW52ZXN0aWdhdGlvbnMvYWx0ZXJuYXRpdmVfcmVzcG9uc2UuYXNw&amp;ntb=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Kimberly.Pendleton@dfps.texas.gov" TargetMode="External"/><Relationship Id="rId2" Type="http://schemas.openxmlformats.org/officeDocument/2006/relationships/hyperlink" Target="mailto:marshall.davidson@dfps.texas.gov"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73" y="619646"/>
            <a:ext cx="4312227" cy="3190745"/>
          </a:xfrm>
          <a:prstGeom prst="rect">
            <a:avLst/>
          </a:prstGeom>
          <a:noFill/>
          <a:effectLst>
            <a:outerShdw blurRad="76200" dist="38100" dir="2700000" algn="tl" rotWithShape="0">
              <a:prstClr val="black">
                <a:alpha val="60000"/>
              </a:prstClr>
            </a:outerShdw>
          </a:effectLst>
        </p:spPr>
        <p:txBody>
          <a:bodyPr wrap="square" rtlCol="0">
            <a:spAutoFit/>
          </a:bodyPr>
          <a:lstStyle/>
          <a:p>
            <a:pPr algn="r">
              <a:lnSpc>
                <a:spcPts val="4800"/>
              </a:lnSpc>
            </a:pPr>
            <a:r>
              <a:rPr lang="en-US" sz="5400" dirty="0">
                <a:solidFill>
                  <a:schemeClr val="bg1"/>
                </a:solidFill>
                <a:effectLst/>
                <a:latin typeface="Verdana" panose="020B0604030504040204" pitchFamily="34" charset="0"/>
                <a:ea typeface="Calibri" panose="020F0502020204030204" pitchFamily="34" charset="0"/>
                <a:cs typeface="Aptos" panose="020B0004020202020204" pitchFamily="34" charset="0"/>
              </a:rPr>
              <a:t>Getting to</a:t>
            </a:r>
          </a:p>
          <a:p>
            <a:pPr algn="r">
              <a:lnSpc>
                <a:spcPts val="4800"/>
              </a:lnSpc>
            </a:pPr>
            <a:endParaRPr lang="en-US" sz="3200" dirty="0">
              <a:solidFill>
                <a:schemeClr val="bg1"/>
              </a:solidFill>
              <a:latin typeface="Verdana" panose="020B0604030504040204" pitchFamily="34" charset="0"/>
              <a:ea typeface="Calibri" panose="020F0502020204030204" pitchFamily="34" charset="0"/>
              <a:cs typeface="Aptos" panose="020B0004020202020204" pitchFamily="34" charset="0"/>
            </a:endParaRPr>
          </a:p>
          <a:p>
            <a:pPr algn="r">
              <a:lnSpc>
                <a:spcPts val="4800"/>
              </a:lnSpc>
            </a:pPr>
            <a:r>
              <a:rPr lang="en-US" sz="5400" dirty="0">
                <a:solidFill>
                  <a:schemeClr val="bg1"/>
                </a:solidFill>
                <a:effectLst/>
                <a:latin typeface="Verdana" panose="020B0604030504040204" pitchFamily="34" charset="0"/>
                <a:ea typeface="Calibri" panose="020F0502020204030204" pitchFamily="34" charset="0"/>
                <a:cs typeface="Aptos" panose="020B0004020202020204" pitchFamily="34" charset="0"/>
              </a:rPr>
              <a:t>Know DFPS </a:t>
            </a:r>
          </a:p>
          <a:p>
            <a:pPr algn="r">
              <a:lnSpc>
                <a:spcPts val="4800"/>
              </a:lnSpc>
            </a:pPr>
            <a:endParaRPr lang="en-US" sz="3600" dirty="0">
              <a:solidFill>
                <a:schemeClr val="bg1"/>
              </a:solidFill>
              <a:latin typeface="Verdana" panose="020B0604030504040204" pitchFamily="34" charset="0"/>
              <a:ea typeface="Calibri" panose="020F0502020204030204" pitchFamily="34" charset="0"/>
              <a:cs typeface="Aptos" panose="020B0004020202020204" pitchFamily="34" charset="0"/>
            </a:endParaRPr>
          </a:p>
          <a:p>
            <a:pPr algn="r">
              <a:lnSpc>
                <a:spcPts val="4800"/>
              </a:lnSpc>
            </a:pPr>
            <a:r>
              <a:rPr lang="en-US" sz="5400" dirty="0">
                <a:solidFill>
                  <a:schemeClr val="bg1"/>
                </a:solidFill>
                <a:effectLst/>
                <a:latin typeface="Verdana" panose="020B0604030504040204" pitchFamily="34" charset="0"/>
                <a:ea typeface="Calibri" panose="020F0502020204030204" pitchFamily="34" charset="0"/>
                <a:cs typeface="Aptos" panose="020B0004020202020204" pitchFamily="34" charset="0"/>
              </a:rPr>
              <a:t>in 2026</a:t>
            </a:r>
            <a:endParaRPr lang="en-US" sz="5400" b="1" dirty="0">
              <a:solidFill>
                <a:schemeClr val="bg1"/>
              </a:solidFill>
            </a:endParaRPr>
          </a:p>
        </p:txBody>
      </p:sp>
      <p:cxnSp>
        <p:nvCxnSpPr>
          <p:cNvPr id="3" name="Straight Connector 2"/>
          <p:cNvCxnSpPr>
            <a:cxnSpLocks/>
          </p:cNvCxnSpPr>
          <p:nvPr/>
        </p:nvCxnSpPr>
        <p:spPr>
          <a:xfrm>
            <a:off x="1275746" y="3825101"/>
            <a:ext cx="2720828" cy="0"/>
          </a:xfrm>
          <a:prstGeom prst="line">
            <a:avLst/>
          </a:prstGeom>
          <a:ln w="19050">
            <a:solidFill>
              <a:schemeClr val="bg1"/>
            </a:solidFill>
          </a:ln>
          <a:effectLst>
            <a:outerShdw blurRad="50800" dist="25400" dir="2700000" algn="tl" rotWithShape="0">
              <a:prstClr val="black">
                <a:alpha val="6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9CB2A5-C4B9-23E9-45CF-76EEA9183E08}"/>
              </a:ext>
            </a:extLst>
          </p:cNvPr>
          <p:cNvSpPr txBox="1"/>
          <p:nvPr/>
        </p:nvSpPr>
        <p:spPr>
          <a:xfrm>
            <a:off x="991772" y="4178105"/>
            <a:ext cx="3439551" cy="1569660"/>
          </a:xfrm>
          <a:prstGeom prst="rect">
            <a:avLst/>
          </a:prstGeom>
          <a:noFill/>
        </p:spPr>
        <p:txBody>
          <a:bodyPr wrap="square" rtlCol="0">
            <a:spAutoFit/>
          </a:bodyPr>
          <a:lstStyle/>
          <a:p>
            <a:r>
              <a:rPr lang="en-US" sz="3200" dirty="0">
                <a:solidFill>
                  <a:schemeClr val="bg1"/>
                </a:solidFill>
              </a:rPr>
              <a:t>Marshall Davidson</a:t>
            </a:r>
          </a:p>
          <a:p>
            <a:r>
              <a:rPr lang="en-US" sz="3200" dirty="0">
                <a:solidFill>
                  <a:schemeClr val="bg1"/>
                </a:solidFill>
              </a:rPr>
              <a:t>	    and</a:t>
            </a:r>
          </a:p>
          <a:p>
            <a:r>
              <a:rPr lang="en-US" sz="3200" dirty="0">
                <a:solidFill>
                  <a:schemeClr val="bg1"/>
                </a:solidFill>
              </a:rPr>
              <a:t>Kimberly Pendleton</a:t>
            </a:r>
          </a:p>
        </p:txBody>
      </p:sp>
    </p:spTree>
    <p:extLst>
      <p:ext uri="{BB962C8B-B14F-4D97-AF65-F5344CB8AC3E}">
        <p14:creationId xmlns:p14="http://schemas.microsoft.com/office/powerpoint/2010/main" val="410582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0" y="1285870"/>
            <a:ext cx="8392952" cy="5345053"/>
          </a:xfrm>
          <a:prstGeom prst="rect">
            <a:avLst/>
          </a:prstGeom>
          <a:noFill/>
        </p:spPr>
        <p:txBody>
          <a:bodyPr wrap="square" rtlCol="0">
            <a:spAutoFit/>
          </a:bodyPr>
          <a:lstStyle/>
          <a:p>
            <a:pPr>
              <a:spcBef>
                <a:spcPts val="1200"/>
              </a:spcBef>
              <a:buClr>
                <a:srgbClr val="002F87"/>
              </a:buClr>
              <a:buSzPct val="85000"/>
            </a:pPr>
            <a:r>
              <a:rPr lang="en-US" sz="2200" b="1" dirty="0">
                <a:solidFill>
                  <a:srgbClr val="002F87"/>
                </a:solidFill>
              </a:rPr>
              <a:t>Statewide Intake (SWI) CPI Investigation Screeners and Screener Supervisors are highly skilled, very tenured caseworkers and supervisors who were formerly Investigation Caseworkers, Supervisors, or Program Directors. </a:t>
            </a:r>
          </a:p>
          <a:p>
            <a:pPr>
              <a:spcBef>
                <a:spcPts val="1200"/>
              </a:spcBef>
              <a:buClr>
                <a:srgbClr val="002F87"/>
              </a:buClr>
              <a:buSzPct val="85000"/>
            </a:pPr>
            <a:r>
              <a:rPr lang="en-US" dirty="0">
                <a:solidFill>
                  <a:srgbClr val="002F87"/>
                </a:solidFill>
              </a:rPr>
              <a:t>Screeners review the less serious, less urgent intakes received from Statewide Intake, which include:</a:t>
            </a:r>
          </a:p>
          <a:p>
            <a:pPr marL="457200" indent="-228600">
              <a:spcBef>
                <a:spcPts val="400"/>
              </a:spcBef>
              <a:buClr>
                <a:srgbClr val="002F87"/>
              </a:buClr>
              <a:buSzPct val="85000"/>
              <a:buFont typeface="Arial" panose="020B0604020202020204" pitchFamily="34" charset="0"/>
              <a:buChar char="•"/>
            </a:pPr>
            <a:r>
              <a:rPr lang="en-US" dirty="0">
                <a:solidFill>
                  <a:srgbClr val="002F87"/>
                </a:solidFill>
              </a:rPr>
              <a:t>Priority II (P2) intakes with victims age 6 and older with no other open case; and</a:t>
            </a:r>
          </a:p>
          <a:p>
            <a:pPr marL="457200" indent="-228600">
              <a:spcBef>
                <a:spcPts val="400"/>
              </a:spcBef>
              <a:buClr>
                <a:srgbClr val="002F87"/>
              </a:buClr>
              <a:buSzPct val="85000"/>
              <a:buFont typeface="Arial" panose="020B0604020202020204" pitchFamily="34" charset="0"/>
              <a:buChar char="•"/>
            </a:pPr>
            <a:r>
              <a:rPr lang="en-US" dirty="0">
                <a:solidFill>
                  <a:srgbClr val="002F87"/>
                </a:solidFill>
              </a:rPr>
              <a:t>All Priority None (PN) intakes. </a:t>
            </a:r>
          </a:p>
          <a:p>
            <a:pPr>
              <a:spcBef>
                <a:spcPts val="1200"/>
              </a:spcBef>
              <a:buClr>
                <a:srgbClr val="002F87"/>
              </a:buClr>
              <a:buSzPct val="85000"/>
            </a:pPr>
            <a:r>
              <a:rPr lang="en-US" dirty="0">
                <a:solidFill>
                  <a:srgbClr val="002F87"/>
                </a:solidFill>
              </a:rPr>
              <a:t>Within 72 hours of date and time of the intake, Screeners make contact with collateral sources other than the reporter to further assess the situation and the need for an investigation. This allows for some intakes to be closed without investigation.</a:t>
            </a:r>
          </a:p>
          <a:p>
            <a:pPr>
              <a:spcBef>
                <a:spcPts val="1200"/>
              </a:spcBef>
              <a:buClr>
                <a:srgbClr val="002F87"/>
              </a:buClr>
              <a:buSzPct val="85000"/>
            </a:pPr>
            <a:r>
              <a:rPr lang="en-US" dirty="0">
                <a:solidFill>
                  <a:srgbClr val="002F87"/>
                </a:solidFill>
              </a:rPr>
              <a:t>Screeners make a determination with the remaining screened intakes to assign to </a:t>
            </a:r>
          </a:p>
          <a:p>
            <a:pPr marL="457200" indent="-228600">
              <a:spcBef>
                <a:spcPts val="400"/>
              </a:spcBef>
              <a:buClr>
                <a:srgbClr val="002F87"/>
              </a:buClr>
              <a:buSzPct val="85000"/>
              <a:buFont typeface="Arial" panose="020B0604020202020204" pitchFamily="34" charset="0"/>
              <a:buChar char="•"/>
            </a:pPr>
            <a:r>
              <a:rPr lang="en-US" dirty="0">
                <a:solidFill>
                  <a:srgbClr val="002F87"/>
                </a:solidFill>
              </a:rPr>
              <a:t>Investigations (an additional 72 hours to make initial contact is provided); or </a:t>
            </a:r>
          </a:p>
          <a:p>
            <a:pPr marL="457200" indent="-228600">
              <a:spcBef>
                <a:spcPts val="400"/>
              </a:spcBef>
              <a:buClr>
                <a:srgbClr val="002F87"/>
              </a:buClr>
              <a:buSzPct val="85000"/>
              <a:buFont typeface="Arial" panose="020B0604020202020204" pitchFamily="34" charset="0"/>
              <a:buChar char="•"/>
            </a:pPr>
            <a:r>
              <a:rPr lang="en-US" dirty="0">
                <a:solidFill>
                  <a:srgbClr val="002F87"/>
                </a:solidFill>
              </a:rPr>
              <a:t>Alternative Response. </a:t>
            </a:r>
          </a:p>
          <a:p>
            <a:pPr>
              <a:spcBef>
                <a:spcPts val="1200"/>
              </a:spcBef>
              <a:buClr>
                <a:srgbClr val="002F87"/>
              </a:buClr>
              <a:buSzPct val="85000"/>
            </a:pPr>
            <a:endParaRPr lang="en-US" sz="2000" b="1" dirty="0">
              <a:solidFill>
                <a:srgbClr val="002F87"/>
              </a:solidFill>
            </a:endParaRPr>
          </a:p>
        </p:txBody>
      </p:sp>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492443"/>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2600" b="1" dirty="0">
                <a:solidFill>
                  <a:schemeClr val="bg1"/>
                </a:solidFill>
              </a:rPr>
              <a:t>Statewide Intake CPI Investigation Screeners</a:t>
            </a: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14351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461" y="1558636"/>
            <a:ext cx="8392952" cy="4985980"/>
          </a:xfrm>
          <a:prstGeom prst="rect">
            <a:avLst/>
          </a:prstGeom>
          <a:noFill/>
        </p:spPr>
        <p:txBody>
          <a:bodyPr wrap="square" rtlCol="0">
            <a:spAutoFit/>
          </a:bodyPr>
          <a:lstStyle/>
          <a:p>
            <a:pPr>
              <a:spcBef>
                <a:spcPts val="1200"/>
              </a:spcBef>
              <a:buClr>
                <a:srgbClr val="002F87"/>
              </a:buClr>
              <a:buSzPct val="85000"/>
            </a:pPr>
            <a:r>
              <a:rPr lang="en-US" sz="2100" b="1" dirty="0">
                <a:solidFill>
                  <a:srgbClr val="002F87"/>
                </a:solidFill>
              </a:rPr>
              <a:t>Alternative Response (AR) is a stage of service within Investigations and a different way to respond to abuse/neglect reports that allows for a </a:t>
            </a:r>
            <a:r>
              <a:rPr lang="en-US" sz="2100" b="1" spc="-20" dirty="0">
                <a:solidFill>
                  <a:srgbClr val="002F87"/>
                </a:solidFill>
              </a:rPr>
              <a:t>more flexible, family engaging approach while still focusing on child safety: </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Response to reports that initially appear to be of low/moderate risk</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No final case disposition or designation of a perpetrator of abuse/neglect</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No one is added to the central registry as a result of the intervention</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Family engagement is more collaborative</a:t>
            </a:r>
          </a:p>
          <a:p>
            <a:pPr>
              <a:spcBef>
                <a:spcPts val="1200"/>
              </a:spcBef>
              <a:buClr>
                <a:srgbClr val="002F87"/>
              </a:buClr>
              <a:buSzPct val="85000"/>
            </a:pPr>
            <a:r>
              <a:rPr lang="en-US" sz="2100" b="1" dirty="0">
                <a:solidFill>
                  <a:srgbClr val="002F87"/>
                </a:solidFill>
              </a:rPr>
              <a:t>If safety concerns exist that cannot be addressed through AR, the AR cases can move to:</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Traditional Investigation; or </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Family Based Safety Services (through Investigations); or </a:t>
            </a:r>
          </a:p>
          <a:p>
            <a:pPr marL="457200" indent="-228600">
              <a:spcBef>
                <a:spcPts val="400"/>
              </a:spcBef>
              <a:buClr>
                <a:srgbClr val="002F87"/>
              </a:buClr>
              <a:buSzPct val="85000"/>
              <a:buFont typeface="Arial" panose="020B0604020202020204" pitchFamily="34" charset="0"/>
              <a:buChar char="•"/>
            </a:pPr>
            <a:r>
              <a:rPr lang="en-US" sz="2000" dirty="0">
                <a:solidFill>
                  <a:srgbClr val="002F87"/>
                </a:solidFill>
              </a:rPr>
              <a:t>Removal (through Investigations). </a:t>
            </a:r>
          </a:p>
          <a:p>
            <a:pPr>
              <a:spcBef>
                <a:spcPts val="1200"/>
              </a:spcBef>
              <a:buClr>
                <a:srgbClr val="002F87"/>
              </a:buClr>
              <a:buSzPct val="85000"/>
            </a:pPr>
            <a:endParaRPr lang="en-US" sz="2000" b="1" dirty="0">
              <a:solidFill>
                <a:srgbClr val="002F87"/>
              </a:solidFill>
            </a:endParaRPr>
          </a:p>
        </p:txBody>
      </p:sp>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Alternative Response</a:t>
            </a: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104793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11B4-13E5-21B0-1A3B-DC4E78D43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F8F0B2-AA2D-0A9E-B535-7ECB00188F5E}"/>
              </a:ext>
            </a:extLst>
          </p:cNvPr>
          <p:cNvSpPr txBox="1"/>
          <p:nvPr/>
        </p:nvSpPr>
        <p:spPr>
          <a:xfrm>
            <a:off x="384461" y="1558636"/>
            <a:ext cx="8392952" cy="2954655"/>
          </a:xfrm>
          <a:prstGeom prst="rect">
            <a:avLst/>
          </a:prstGeom>
          <a:noFill/>
        </p:spPr>
        <p:txBody>
          <a:bodyPr wrap="square" rtlCol="0">
            <a:spAutoFit/>
          </a:bodyPr>
          <a:lstStyle/>
          <a:p>
            <a:pPr>
              <a:spcBef>
                <a:spcPts val="1200"/>
              </a:spcBef>
              <a:buClr>
                <a:srgbClr val="002F87"/>
              </a:buClr>
              <a:buSzPct val="85000"/>
            </a:pPr>
            <a:r>
              <a:rPr lang="en-US" sz="3200" b="1" dirty="0">
                <a:solidFill>
                  <a:srgbClr val="002F87"/>
                </a:solidFill>
              </a:rPr>
              <a:t>What does Alternative Response Mean for You?</a:t>
            </a:r>
            <a:endParaRPr lang="en-US" sz="3200" dirty="0">
              <a:solidFill>
                <a:srgbClr val="002F87"/>
              </a:solidFill>
            </a:endParaRPr>
          </a:p>
          <a:p>
            <a:pPr>
              <a:spcBef>
                <a:spcPts val="1200"/>
              </a:spcBef>
              <a:buClr>
                <a:srgbClr val="002F87"/>
              </a:buClr>
              <a:buSzPct val="85000"/>
            </a:pPr>
            <a:endParaRPr lang="en-US" sz="2100" b="1" dirty="0">
              <a:solidFill>
                <a:srgbClr val="002F87"/>
              </a:solidFill>
            </a:endParaRPr>
          </a:p>
          <a:p>
            <a:pPr>
              <a:spcBef>
                <a:spcPts val="1200"/>
              </a:spcBef>
              <a:buClr>
                <a:srgbClr val="002F87"/>
              </a:buClr>
              <a:buSzPct val="85000"/>
            </a:pPr>
            <a:r>
              <a:rPr lang="en-US" sz="2100" b="1" dirty="0">
                <a:solidFill>
                  <a:srgbClr val="002F87"/>
                </a:solidFill>
              </a:rPr>
              <a:t>Background Checks?</a:t>
            </a:r>
          </a:p>
          <a:p>
            <a:pPr>
              <a:spcBef>
                <a:spcPts val="1200"/>
              </a:spcBef>
              <a:buClr>
                <a:srgbClr val="002F87"/>
              </a:buClr>
              <a:buSzPct val="85000"/>
            </a:pPr>
            <a:r>
              <a:rPr lang="en-US" sz="2100" b="1" dirty="0">
                <a:solidFill>
                  <a:srgbClr val="002F87"/>
                </a:solidFill>
              </a:rPr>
              <a:t>	</a:t>
            </a:r>
          </a:p>
          <a:p>
            <a:pPr>
              <a:spcBef>
                <a:spcPts val="1200"/>
              </a:spcBef>
              <a:buClr>
                <a:srgbClr val="002F87"/>
              </a:buClr>
              <a:buSzPct val="85000"/>
            </a:pPr>
            <a:r>
              <a:rPr lang="en-US" sz="2100" b="1" dirty="0">
                <a:solidFill>
                  <a:srgbClr val="002F87"/>
                </a:solidFill>
              </a:rPr>
              <a:t>Hiring?</a:t>
            </a:r>
          </a:p>
          <a:p>
            <a:pPr>
              <a:spcBef>
                <a:spcPts val="1200"/>
              </a:spcBef>
              <a:buClr>
                <a:srgbClr val="002F87"/>
              </a:buClr>
              <a:buSzPct val="85000"/>
            </a:pPr>
            <a:endParaRPr lang="en-US" sz="2000" b="1" dirty="0">
              <a:solidFill>
                <a:srgbClr val="002F87"/>
              </a:solidFill>
            </a:endParaRPr>
          </a:p>
        </p:txBody>
      </p:sp>
      <p:sp>
        <p:nvSpPr>
          <p:cNvPr id="12" name="TextBox 11">
            <a:extLst>
              <a:ext uri="{FF2B5EF4-FFF2-40B4-BE49-F238E27FC236}">
                <a16:creationId xmlns:a16="http://schemas.microsoft.com/office/drawing/2014/main" id="{6BCDE031-9DAD-5C1D-D454-F79F73672918}"/>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Alternative Response</a:t>
            </a:r>
          </a:p>
        </p:txBody>
      </p:sp>
      <p:sp>
        <p:nvSpPr>
          <p:cNvPr id="13" name="TextBox 12">
            <a:extLst>
              <a:ext uri="{FF2B5EF4-FFF2-40B4-BE49-F238E27FC236}">
                <a16:creationId xmlns:a16="http://schemas.microsoft.com/office/drawing/2014/main" id="{9F3775E9-E478-6B1B-CA1A-00AA613558DE}"/>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3E7C4C17-C960-1335-E1E9-3EE80B7B295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pic>
        <p:nvPicPr>
          <p:cNvPr id="4" name="Picture 3" descr="A hand writing on a chalkboard">
            <a:extLst>
              <a:ext uri="{FF2B5EF4-FFF2-40B4-BE49-F238E27FC236}">
                <a16:creationId xmlns:a16="http://schemas.microsoft.com/office/drawing/2014/main" id="{30B1062E-FE2C-0E25-FBB9-87BAB45D66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51162" y="3378261"/>
            <a:ext cx="5742867" cy="2717445"/>
          </a:xfrm>
          <a:prstGeom prst="rect">
            <a:avLst/>
          </a:prstGeom>
        </p:spPr>
      </p:pic>
    </p:spTree>
    <p:extLst>
      <p:ext uri="{BB962C8B-B14F-4D97-AF65-F5344CB8AC3E}">
        <p14:creationId xmlns:p14="http://schemas.microsoft.com/office/powerpoint/2010/main" val="323004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22FF0-AF44-5FD8-5543-F69636794DCB}"/>
              </a:ext>
            </a:extLst>
          </p:cNvPr>
          <p:cNvSpPr txBox="1"/>
          <p:nvPr/>
        </p:nvSpPr>
        <p:spPr>
          <a:xfrm>
            <a:off x="414997" y="1493924"/>
            <a:ext cx="8553156" cy="4093428"/>
          </a:xfrm>
          <a:prstGeom prst="rect">
            <a:avLst/>
          </a:prstGeom>
          <a:noFill/>
        </p:spPr>
        <p:txBody>
          <a:bodyPr wrap="square">
            <a:spAutoFit/>
          </a:bodyPr>
          <a:lstStyle/>
          <a:p>
            <a:pPr algn="l">
              <a:buNone/>
            </a:pPr>
            <a:r>
              <a:rPr lang="en-US" sz="2000" b="0" i="0" dirty="0">
                <a:solidFill>
                  <a:srgbClr val="2B3844"/>
                </a:solidFill>
                <a:effectLst/>
                <a:latin typeface="Open Sans" panose="020B0606030504020204" pitchFamily="34" charset="0"/>
              </a:rPr>
              <a:t>An Alternative Response (AR) investigation is a distinct and innovative approach to working with families in certain cases of alleged abuse and neglect. This method focuses on meeting the unique needs of families while maintaining the safety and well-being of children as the highest priority.</a:t>
            </a:r>
          </a:p>
          <a:p>
            <a:pPr algn="l">
              <a:buNone/>
            </a:pPr>
            <a:endParaRPr lang="en-US" sz="2000" b="0" i="0" dirty="0">
              <a:solidFill>
                <a:srgbClr val="2B3844"/>
              </a:solidFill>
              <a:effectLst/>
              <a:latin typeface="Open Sans" panose="020B0606030504020204" pitchFamily="34" charset="0"/>
            </a:endParaRPr>
          </a:p>
          <a:p>
            <a:pPr algn="l">
              <a:buNone/>
            </a:pPr>
            <a:r>
              <a:rPr lang="en-US" sz="2000" b="0" i="0" dirty="0">
                <a:solidFill>
                  <a:srgbClr val="2B3844"/>
                </a:solidFill>
                <a:effectLst/>
                <a:latin typeface="Open Sans" panose="020B0606030504020204" pitchFamily="34" charset="0"/>
              </a:rPr>
              <a:t>The families we serve often face challenging circumstances and work tirelessly to manage their situations. However, these struggles can sometimes place children at risk. By utilizing the AR practice, workers prioritize collaboration with families to identify strengths, overcome barriers, and establish support systems. This engagement can be the difference between a family sustaining the ability to keep children safe and a family having ongoing involvement with the department.</a:t>
            </a:r>
          </a:p>
        </p:txBody>
      </p:sp>
      <p:sp>
        <p:nvSpPr>
          <p:cNvPr id="4" name="TextBox 3">
            <a:extLst>
              <a:ext uri="{FF2B5EF4-FFF2-40B4-BE49-F238E27FC236}">
                <a16:creationId xmlns:a16="http://schemas.microsoft.com/office/drawing/2014/main" id="{9084FA0B-369E-B6B2-84F8-39056D6B8D8F}"/>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Alternative Response</a:t>
            </a:r>
          </a:p>
        </p:txBody>
      </p:sp>
    </p:spTree>
    <p:extLst>
      <p:ext uri="{BB962C8B-B14F-4D97-AF65-F5344CB8AC3E}">
        <p14:creationId xmlns:p14="http://schemas.microsoft.com/office/powerpoint/2010/main" val="211912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6FF935-B0FA-43D1-3BD7-1A5AD6CCB744}"/>
              </a:ext>
            </a:extLst>
          </p:cNvPr>
          <p:cNvSpPr txBox="1"/>
          <p:nvPr/>
        </p:nvSpPr>
        <p:spPr>
          <a:xfrm>
            <a:off x="583809" y="1905397"/>
            <a:ext cx="775833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rPr>
              <a:t>AR shifts the traditional approach of investigation to one of partnership and problem-solving through a solution-focused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B3844"/>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rPr>
              <a:t>Key aspects of AR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rPr>
              <a:t>No designation of an alleged perpetrator.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rPr>
              <a:t>Cases are not given a formal disposition.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rPr>
              <a:t>Families do not enter the Central Registry.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B3844"/>
                </a:solidFill>
                <a:effectLst/>
                <a:uLnTx/>
                <a:uFillTx/>
                <a:latin typeface="Open Sans" panose="020B0606030504020204" pitchFamily="34" charset="0"/>
                <a:ea typeface="+mn-ea"/>
                <a:cs typeface="+mn-cs"/>
              </a:rPr>
              <a:t>AR seeks to empower families through collaborative efforts aimed at addressing challenges and strengthening protective factors. This method ensures children’s safety and supports families in building a stable and sustainable future.</a:t>
            </a:r>
          </a:p>
        </p:txBody>
      </p:sp>
      <p:sp>
        <p:nvSpPr>
          <p:cNvPr id="4" name="TextBox 3">
            <a:extLst>
              <a:ext uri="{FF2B5EF4-FFF2-40B4-BE49-F238E27FC236}">
                <a16:creationId xmlns:a16="http://schemas.microsoft.com/office/drawing/2014/main" id="{AC306F6F-A0D9-2687-922D-409867C76957}"/>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Alternative Response</a:t>
            </a:r>
          </a:p>
        </p:txBody>
      </p:sp>
    </p:spTree>
    <p:extLst>
      <p:ext uri="{BB962C8B-B14F-4D97-AF65-F5344CB8AC3E}">
        <p14:creationId xmlns:p14="http://schemas.microsoft.com/office/powerpoint/2010/main" val="15300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11E867-9FD3-DEF9-E743-870123EE061E}"/>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Alternative Response--- EXPANSION</a:t>
            </a:r>
          </a:p>
        </p:txBody>
      </p:sp>
      <p:sp>
        <p:nvSpPr>
          <p:cNvPr id="3" name="TextBox 2">
            <a:extLst>
              <a:ext uri="{FF2B5EF4-FFF2-40B4-BE49-F238E27FC236}">
                <a16:creationId xmlns:a16="http://schemas.microsoft.com/office/drawing/2014/main" id="{248F498D-4AFA-8D18-514B-8889525A3BD1}"/>
              </a:ext>
            </a:extLst>
          </p:cNvPr>
          <p:cNvSpPr txBox="1"/>
          <p:nvPr/>
        </p:nvSpPr>
        <p:spPr>
          <a:xfrm>
            <a:off x="590843" y="1652954"/>
            <a:ext cx="8088923" cy="4524315"/>
          </a:xfrm>
          <a:prstGeom prst="rect">
            <a:avLst/>
          </a:prstGeom>
          <a:noFill/>
        </p:spPr>
        <p:txBody>
          <a:bodyPr wrap="square" rtlCol="0">
            <a:spAutoFit/>
          </a:bodyPr>
          <a:lstStyle/>
          <a:p>
            <a:r>
              <a:rPr lang="en-US" b="1" dirty="0"/>
              <a:t>What cases qualify for alternative response in Texas</a:t>
            </a:r>
          </a:p>
          <a:p>
            <a:r>
              <a:rPr lang="en-US" dirty="0"/>
              <a:t>The Alternative Response (AR) process in Texas is designed for cases that meet specific criteria. Here are the cases that qualify for AR in Texas:</a:t>
            </a:r>
          </a:p>
          <a:p>
            <a:endParaRPr lang="en-US" dirty="0"/>
          </a:p>
          <a:p>
            <a:r>
              <a:rPr lang="en-US" b="1" dirty="0">
                <a:hlinkClick r:id="rId2"/>
              </a:rPr>
              <a:t>Priority Other than Priority 1</a:t>
            </a:r>
            <a:r>
              <a:rPr lang="en-US" dirty="0">
                <a:hlinkClick r:id="rId2"/>
              </a:rPr>
              <a:t>: AR can be conducted for any allegation of abuse or      neglect that is not classified as Priority I. </a:t>
            </a:r>
            <a:endParaRPr lang="en-US" dirty="0"/>
          </a:p>
          <a:p>
            <a:endParaRPr lang="en-US" dirty="0">
              <a:hlinkClick r:id="rId2"/>
            </a:endParaRPr>
          </a:p>
          <a:p>
            <a:r>
              <a:rPr lang="en-US" b="1" dirty="0">
                <a:hlinkClick r:id="rId2"/>
              </a:rPr>
              <a:t>No Child Victim Under Age Six</a:t>
            </a:r>
            <a:r>
              <a:rPr lang="en-US" dirty="0">
                <a:hlinkClick r:id="rId2"/>
              </a:rPr>
              <a:t>: AR is not applicable if there is a child victim under     the age of six. </a:t>
            </a:r>
            <a:r>
              <a:rPr lang="en-US" dirty="0"/>
              <a:t>  (No Longer Applies in Expansion Areas)</a:t>
            </a:r>
          </a:p>
          <a:p>
            <a:endParaRPr lang="en-US" dirty="0">
              <a:hlinkClick r:id="rId2"/>
            </a:endParaRPr>
          </a:p>
          <a:p>
            <a:r>
              <a:rPr lang="en-US" b="1" dirty="0">
                <a:hlinkClick r:id="rId2"/>
              </a:rPr>
              <a:t>No Open Investigation or Family-Based Safety Services Case</a:t>
            </a:r>
            <a:r>
              <a:rPr lang="en-US" dirty="0">
                <a:hlinkClick r:id="rId2"/>
              </a:rPr>
              <a:t>: AR cannot be initiated if there is an open investigation,  Family-Based Safety Services case, or conservatorship case involving the family. </a:t>
            </a:r>
            <a:endParaRPr lang="en-US" dirty="0"/>
          </a:p>
          <a:p>
            <a:endParaRPr lang="en-US" dirty="0">
              <a:hlinkClick r:id="rId2"/>
            </a:endParaRPr>
          </a:p>
          <a:p>
            <a:r>
              <a:rPr lang="en-US" b="1" dirty="0">
                <a:hlinkClick r:id="rId2"/>
              </a:rPr>
              <a:t>No Exclusions</a:t>
            </a:r>
            <a:r>
              <a:rPr lang="en-US" dirty="0">
                <a:hlinkClick r:id="rId2"/>
              </a:rPr>
              <a:t>: AR may not be conducted if there are conditions such as current         allegations of sexual abuse, risk of sexual abuse, or serious physical injury to a child. </a:t>
            </a:r>
            <a:endParaRPr lang="en-US" dirty="0"/>
          </a:p>
        </p:txBody>
      </p:sp>
    </p:spTree>
    <p:extLst>
      <p:ext uri="{BB962C8B-B14F-4D97-AF65-F5344CB8AC3E}">
        <p14:creationId xmlns:p14="http://schemas.microsoft.com/office/powerpoint/2010/main" val="62158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0" y="1295399"/>
            <a:ext cx="8392952" cy="4462760"/>
          </a:xfrm>
          <a:prstGeom prst="rect">
            <a:avLst/>
          </a:prstGeom>
          <a:noFill/>
        </p:spPr>
        <p:txBody>
          <a:bodyPr wrap="square" rtlCol="0">
            <a:spAutoFit/>
          </a:bodyPr>
          <a:lstStyle/>
          <a:p>
            <a:r>
              <a:rPr lang="en-US" sz="2000" b="1" dirty="0">
                <a:solidFill>
                  <a:srgbClr val="002F87"/>
                </a:solidFill>
              </a:rPr>
              <a:t>Special Investigations (SI)</a:t>
            </a:r>
          </a:p>
          <a:p>
            <a:endParaRPr lang="en-US" sz="1700" b="1" dirty="0">
              <a:solidFill>
                <a:srgbClr val="002F87"/>
              </a:solidFill>
            </a:endParaRPr>
          </a:p>
          <a:p>
            <a:r>
              <a:rPr lang="en-US" sz="1900" dirty="0">
                <a:solidFill>
                  <a:srgbClr val="002F87"/>
                </a:solidFill>
              </a:rPr>
              <a:t>Special Investigations investigate all child abuse and neglect fatalities, near deaths, human trafficking, child exploitation, law enforcement, and high profile cases. Additionally SI works to locate missing children in all stages of service, coordinates targeted searches for conservatorship runaways, and investigates all school setting abuse and neglect cases when the alleged abuser is employed by a school. SI’s also assist investigations involving Child Care Investigations and Adult Protective Services Investigations in some situations.</a:t>
            </a:r>
          </a:p>
          <a:p>
            <a:endParaRPr lang="en-US" sz="1900" dirty="0">
              <a:solidFill>
                <a:srgbClr val="002F87"/>
              </a:solidFill>
            </a:endParaRPr>
          </a:p>
          <a:p>
            <a:r>
              <a:rPr lang="en-US" sz="1900" dirty="0">
                <a:solidFill>
                  <a:srgbClr val="002F87"/>
                </a:solidFill>
              </a:rPr>
              <a:t>The SI program also reviews and processes all Child Safety Check Alert List (CSCAL) and Texas Law Enforcement Telecommunications System (TLETS) requests, and supports INV, AR, CCI, Family Base Safety Services (FBSS), and Conservatorship (CVS) with requests for assistance with interview techniques, prison/jail access, and the collection of forensic evidence.</a:t>
            </a:r>
          </a:p>
        </p:txBody>
      </p:sp>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Subject Matter Experts</a:t>
            </a: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349136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F8BA61-ECBE-47B8-9F66-1DC7F96CF8CE}"/>
              </a:ext>
            </a:extLst>
          </p:cNvPr>
          <p:cNvSpPr/>
          <p:nvPr/>
        </p:nvSpPr>
        <p:spPr>
          <a:xfrm>
            <a:off x="285134" y="1386348"/>
            <a:ext cx="8711381" cy="4801314"/>
          </a:xfrm>
          <a:prstGeom prst="rect">
            <a:avLst/>
          </a:prstGeom>
        </p:spPr>
        <p:txBody>
          <a:bodyPr wrap="square">
            <a:spAutoFit/>
          </a:bodyPr>
          <a:lstStyle/>
          <a:p>
            <a:r>
              <a:rPr lang="en-US" dirty="0"/>
              <a:t>Physical abuse occurs when one or more of the following is true:</a:t>
            </a:r>
          </a:p>
          <a:p>
            <a:endParaRPr lang="en-US" dirty="0"/>
          </a:p>
          <a:p>
            <a:r>
              <a:rPr lang="en-US" dirty="0"/>
              <a:t>•A child suffers a physical injury that results in substantial harm to the child, or there is a genuine threat of substantial harm from physical injury to the child. Both include an injury that does not logically match the history or explanation given. Both exclude an accident or reasonable discipline by a parent, guardian, or managing or possessory conservator that does not expose the child to a substantial risk of harm.</a:t>
            </a:r>
          </a:p>
          <a:p>
            <a:endParaRPr lang="en-US" dirty="0"/>
          </a:p>
          <a:p>
            <a:r>
              <a:rPr lang="en-US" dirty="0"/>
              <a:t>•A person or persons fail to make a reasonable effort to prevent an action by another person that results in physical injury causing substantial harm to a child.</a:t>
            </a:r>
          </a:p>
          <a:p>
            <a:endParaRPr lang="en-US" dirty="0"/>
          </a:p>
          <a:p>
            <a:r>
              <a:rPr lang="en-US" dirty="0"/>
              <a:t>•A person or persons currently use a controlled substance, as defined by Chapter 481, Health and Safety Code, in a manner or to the extent that the use results in physical injury to a child.</a:t>
            </a:r>
          </a:p>
          <a:p>
            <a:endParaRPr lang="en-US" dirty="0"/>
          </a:p>
          <a:p>
            <a:r>
              <a:rPr lang="en-US" dirty="0"/>
              <a:t>•A person or persons cause, expressly permit, or encourage a child to use a controlled substance, as defined by Chapter 481, Health and Safety Code</a:t>
            </a:r>
          </a:p>
        </p:txBody>
      </p:sp>
      <p:sp>
        <p:nvSpPr>
          <p:cNvPr id="3" name="TextBox 2">
            <a:extLst>
              <a:ext uri="{FF2B5EF4-FFF2-40B4-BE49-F238E27FC236}">
                <a16:creationId xmlns:a16="http://schemas.microsoft.com/office/drawing/2014/main" id="{0897339F-865B-42BE-8A0D-175FBFEABC2C}"/>
              </a:ext>
            </a:extLst>
          </p:cNvPr>
          <p:cNvSpPr txBox="1"/>
          <p:nvPr/>
        </p:nvSpPr>
        <p:spPr>
          <a:xfrm>
            <a:off x="3785419" y="334297"/>
            <a:ext cx="3203519" cy="461665"/>
          </a:xfrm>
          <a:prstGeom prst="rect">
            <a:avLst/>
          </a:prstGeom>
          <a:noFill/>
        </p:spPr>
        <p:txBody>
          <a:bodyPr wrap="square" rtlCol="0">
            <a:spAutoFit/>
          </a:bodyPr>
          <a:lstStyle/>
          <a:p>
            <a:r>
              <a:rPr lang="en-US" sz="2400">
                <a:solidFill>
                  <a:schemeClr val="bg1"/>
                </a:solidFill>
              </a:rPr>
              <a:t>Physical Abuse (PHAB)</a:t>
            </a:r>
            <a:endParaRPr lang="en-US" sz="2400" dirty="0">
              <a:solidFill>
                <a:schemeClr val="bg1"/>
              </a:solidFill>
            </a:endParaRPr>
          </a:p>
        </p:txBody>
      </p:sp>
    </p:spTree>
    <p:extLst>
      <p:ext uri="{BB962C8B-B14F-4D97-AF65-F5344CB8AC3E}">
        <p14:creationId xmlns:p14="http://schemas.microsoft.com/office/powerpoint/2010/main" val="360225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667BDA-8586-44A8-9208-C39B772CC8D7}"/>
              </a:ext>
            </a:extLst>
          </p:cNvPr>
          <p:cNvSpPr/>
          <p:nvPr/>
        </p:nvSpPr>
        <p:spPr>
          <a:xfrm>
            <a:off x="373626" y="1907458"/>
            <a:ext cx="8475406" cy="3970318"/>
          </a:xfrm>
          <a:prstGeom prst="rect">
            <a:avLst/>
          </a:prstGeom>
        </p:spPr>
        <p:txBody>
          <a:bodyPr wrap="square">
            <a:spAutoFit/>
          </a:bodyPr>
          <a:lstStyle/>
          <a:p>
            <a:r>
              <a:rPr lang="en-US" b="1" i="1" dirty="0"/>
              <a:t>Emotional Abuse (EMAB)</a:t>
            </a:r>
          </a:p>
          <a:p>
            <a:endParaRPr lang="en-US" dirty="0"/>
          </a:p>
          <a:p>
            <a:r>
              <a:rPr lang="en-US" dirty="0"/>
              <a:t>Emotional abuse occurs when one or more of the following is true:</a:t>
            </a:r>
          </a:p>
          <a:p>
            <a:endParaRPr lang="en-US" dirty="0"/>
          </a:p>
          <a:p>
            <a:r>
              <a:rPr lang="en-US" dirty="0"/>
              <a:t>•A child suffers a mental or emotional injury that results in an observable, material impairment in the child’s growth, development, or psychological functioning.</a:t>
            </a:r>
          </a:p>
          <a:p>
            <a:endParaRPr lang="en-US" dirty="0"/>
          </a:p>
          <a:p>
            <a:r>
              <a:rPr lang="en-US" dirty="0"/>
              <a:t>•A person or persons cause or permit a child to be in a situation in which the child suffers a mental or emotional injury that results in an observable, material impairment in the child’s growth, development, or psychological functioning.</a:t>
            </a:r>
          </a:p>
          <a:p>
            <a:endParaRPr lang="en-US" dirty="0"/>
          </a:p>
          <a:p>
            <a:r>
              <a:rPr lang="en-US" dirty="0"/>
              <a:t>•A person or persons currently use a controlled substance, as defined by Chapter 481, Health and Safety </a:t>
            </a:r>
            <a:r>
              <a:rPr lang="en-US" dirty="0" err="1"/>
              <a:t>CodeExternal</a:t>
            </a:r>
            <a:r>
              <a:rPr lang="en-US" dirty="0"/>
              <a:t> Link, in a manner or to the extent that the use results in mental or emotional injury to a child</a:t>
            </a:r>
          </a:p>
        </p:txBody>
      </p:sp>
      <p:sp>
        <p:nvSpPr>
          <p:cNvPr id="3" name="TextBox 2">
            <a:extLst>
              <a:ext uri="{FF2B5EF4-FFF2-40B4-BE49-F238E27FC236}">
                <a16:creationId xmlns:a16="http://schemas.microsoft.com/office/drawing/2014/main" id="{96DB0D1A-BFD0-44BC-9041-5036C03C3B17}"/>
              </a:ext>
            </a:extLst>
          </p:cNvPr>
          <p:cNvSpPr txBox="1"/>
          <p:nvPr/>
        </p:nvSpPr>
        <p:spPr>
          <a:xfrm>
            <a:off x="3952567" y="373626"/>
            <a:ext cx="4011561" cy="369332"/>
          </a:xfrm>
          <a:prstGeom prst="rect">
            <a:avLst/>
          </a:prstGeom>
          <a:noFill/>
        </p:spPr>
        <p:txBody>
          <a:bodyPr wrap="square" rtlCol="0">
            <a:spAutoFit/>
          </a:bodyPr>
          <a:lstStyle/>
          <a:p>
            <a:r>
              <a:rPr lang="en-US" dirty="0">
                <a:solidFill>
                  <a:schemeClr val="bg1"/>
                </a:solidFill>
              </a:rPr>
              <a:t>Emotional Abuse</a:t>
            </a:r>
          </a:p>
        </p:txBody>
      </p:sp>
    </p:spTree>
    <p:extLst>
      <p:ext uri="{BB962C8B-B14F-4D97-AF65-F5344CB8AC3E}">
        <p14:creationId xmlns:p14="http://schemas.microsoft.com/office/powerpoint/2010/main" val="159626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191C9-E01A-4262-AD1A-1E1B8DD4B311}"/>
              </a:ext>
            </a:extLst>
          </p:cNvPr>
          <p:cNvSpPr/>
          <p:nvPr/>
        </p:nvSpPr>
        <p:spPr>
          <a:xfrm>
            <a:off x="130629" y="1317171"/>
            <a:ext cx="9013371" cy="5632311"/>
          </a:xfrm>
          <a:prstGeom prst="rect">
            <a:avLst/>
          </a:prstGeom>
        </p:spPr>
        <p:txBody>
          <a:bodyPr wrap="square">
            <a:spAutoFit/>
          </a:bodyPr>
          <a:lstStyle/>
          <a:p>
            <a:r>
              <a:rPr lang="en-US" b="1" i="1" dirty="0"/>
              <a:t>Sexual abuse</a:t>
            </a:r>
            <a:r>
              <a:rPr lang="en-US" dirty="0"/>
              <a:t> occurs when one or more of the following is true:</a:t>
            </a:r>
          </a:p>
          <a:p>
            <a:r>
              <a:rPr lang="en-US" dirty="0"/>
              <a:t>•A child experiences sexual conduct harmful to the child’s mental, emotional, or physical welfare, including conduct that is an offense under §21.02, Penal Code(continuous sexual abuse of a young child or disabled individual), §21.11, Penal Code(indecency with a child), §22.011, Penal Code(sexual assault), or §22.021, Penal Code(aggravated sexual assault).</a:t>
            </a:r>
          </a:p>
          <a:p>
            <a:endParaRPr lang="en-US" dirty="0"/>
          </a:p>
          <a:p>
            <a:r>
              <a:rPr lang="en-US" dirty="0"/>
              <a:t>•A person or persons fail to make a reasonable effort to prevent sexual conduct harmful to a child.</a:t>
            </a:r>
          </a:p>
          <a:p>
            <a:r>
              <a:rPr lang="en-US" dirty="0"/>
              <a:t>•A person or persons compel or encourage a child to engage in sexual conduct as defined by §43.01, Penal Code.</a:t>
            </a:r>
          </a:p>
          <a:p>
            <a:endParaRPr lang="en-US" dirty="0"/>
          </a:p>
          <a:p>
            <a:r>
              <a:rPr lang="en-US" dirty="0"/>
              <a:t>•A person or persons cause, permit, encourage, engage in, or allow the photographing, filming, or depicting of a child, if the person or persons knew or should have known that the resulting photograph, film, or depiction of the child is obscene (as defined by §43.21, Penal Code) or pornographic.</a:t>
            </a:r>
          </a:p>
          <a:p>
            <a:endParaRPr lang="en-US" dirty="0"/>
          </a:p>
          <a:p>
            <a:r>
              <a:rPr lang="en-US" dirty="0"/>
              <a:t>•A person or persons cause, permit, encourage, engage in, or allow a sexual performance by a child, as defined by §43.25, Penal Code.</a:t>
            </a:r>
          </a:p>
          <a:p>
            <a:endParaRPr lang="en-US" dirty="0"/>
          </a:p>
          <a:p>
            <a:endParaRPr lang="en-US" dirty="0"/>
          </a:p>
        </p:txBody>
      </p:sp>
      <p:sp>
        <p:nvSpPr>
          <p:cNvPr id="3" name="TextBox 2">
            <a:extLst>
              <a:ext uri="{FF2B5EF4-FFF2-40B4-BE49-F238E27FC236}">
                <a16:creationId xmlns:a16="http://schemas.microsoft.com/office/drawing/2014/main" id="{5F058CC7-BD8F-44CB-A6D6-76498DD32919}"/>
              </a:ext>
            </a:extLst>
          </p:cNvPr>
          <p:cNvSpPr txBox="1"/>
          <p:nvPr/>
        </p:nvSpPr>
        <p:spPr>
          <a:xfrm>
            <a:off x="4296697" y="226142"/>
            <a:ext cx="2040220" cy="400110"/>
          </a:xfrm>
          <a:prstGeom prst="rect">
            <a:avLst/>
          </a:prstGeom>
          <a:noFill/>
        </p:spPr>
        <p:txBody>
          <a:bodyPr wrap="square" rtlCol="0">
            <a:spAutoFit/>
          </a:bodyPr>
          <a:lstStyle/>
          <a:p>
            <a:r>
              <a:rPr lang="en-US" sz="2000" dirty="0">
                <a:solidFill>
                  <a:schemeClr val="bg1"/>
                </a:solidFill>
              </a:rPr>
              <a:t>Sexual Abuse</a:t>
            </a:r>
          </a:p>
        </p:txBody>
      </p:sp>
    </p:spTree>
    <p:extLst>
      <p:ext uri="{BB962C8B-B14F-4D97-AF65-F5344CB8AC3E}">
        <p14:creationId xmlns:p14="http://schemas.microsoft.com/office/powerpoint/2010/main" val="261385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97509-4E4D-5031-DA8D-0292301E87E9}"/>
              </a:ext>
            </a:extLst>
          </p:cNvPr>
          <p:cNvSpPr txBox="1"/>
          <p:nvPr/>
        </p:nvSpPr>
        <p:spPr>
          <a:xfrm>
            <a:off x="239151" y="1491175"/>
            <a:ext cx="8693834" cy="2400657"/>
          </a:xfrm>
          <a:prstGeom prst="rect">
            <a:avLst/>
          </a:prstGeom>
          <a:noFill/>
        </p:spPr>
        <p:txBody>
          <a:bodyPr wrap="square" rtlCol="0">
            <a:spAutoFit/>
          </a:bodyPr>
          <a:lstStyle/>
          <a:p>
            <a:pPr algn="ctr"/>
            <a:r>
              <a:rPr lang="en-US" dirty="0"/>
              <a:t>DFPS</a:t>
            </a:r>
          </a:p>
          <a:p>
            <a:pPr algn="ctr"/>
            <a:endParaRPr lang="en-US" dirty="0"/>
          </a:p>
          <a:p>
            <a:r>
              <a:rPr lang="en-US" dirty="0"/>
              <a:t>	CPI		Statewide         APS		     	      CPS</a:t>
            </a:r>
          </a:p>
          <a:p>
            <a:r>
              <a:rPr lang="en-US" dirty="0"/>
              <a:t>			  Intake</a:t>
            </a:r>
          </a:p>
          <a:p>
            <a:r>
              <a:rPr lang="en-US" dirty="0"/>
              <a:t> </a:t>
            </a:r>
            <a:r>
              <a:rPr lang="en-US" sz="1200" dirty="0"/>
              <a:t>Investigations    Special	Alternative</a:t>
            </a:r>
          </a:p>
          <a:p>
            <a:r>
              <a:rPr lang="en-US" sz="1200" dirty="0"/>
              <a:t>	Investigations	  Response				        Conservatorship                 Family Based 									Safety Services</a:t>
            </a:r>
          </a:p>
          <a:p>
            <a:r>
              <a:rPr lang="en-US" sz="1200" dirty="0"/>
              <a:t>	                Trafficking	</a:t>
            </a:r>
          </a:p>
          <a:p>
            <a:r>
              <a:rPr lang="en-US" sz="1200" dirty="0"/>
              <a:t>Child Care Investigations				      Single Source</a:t>
            </a:r>
          </a:p>
          <a:p>
            <a:r>
              <a:rPr lang="en-US" sz="1200" dirty="0"/>
              <a:t>					Continuum Contractors	         Texas Family First</a:t>
            </a:r>
          </a:p>
        </p:txBody>
      </p:sp>
      <p:pic>
        <p:nvPicPr>
          <p:cNvPr id="5" name="Picture 4">
            <a:extLst>
              <a:ext uri="{FF2B5EF4-FFF2-40B4-BE49-F238E27FC236}">
                <a16:creationId xmlns:a16="http://schemas.microsoft.com/office/drawing/2014/main" id="{B55218FC-CDB5-33C4-66E6-373FD1B04CC5}"/>
              </a:ext>
            </a:extLst>
          </p:cNvPr>
          <p:cNvPicPr>
            <a:picLocks noChangeAspect="1"/>
          </p:cNvPicPr>
          <p:nvPr/>
        </p:nvPicPr>
        <p:blipFill>
          <a:blip r:embed="rId2"/>
          <a:stretch>
            <a:fillRect/>
          </a:stretch>
        </p:blipFill>
        <p:spPr>
          <a:xfrm>
            <a:off x="6467915" y="4509575"/>
            <a:ext cx="2552700" cy="1714500"/>
          </a:xfrm>
          <a:prstGeom prst="rect">
            <a:avLst/>
          </a:prstGeom>
        </p:spPr>
      </p:pic>
      <p:cxnSp>
        <p:nvCxnSpPr>
          <p:cNvPr id="7" name="Straight Arrow Connector 6">
            <a:extLst>
              <a:ext uri="{FF2B5EF4-FFF2-40B4-BE49-F238E27FC236}">
                <a16:creationId xmlns:a16="http://schemas.microsoft.com/office/drawing/2014/main" id="{D435C9DD-DB03-5928-5C7B-70FA5E6B123B}"/>
              </a:ext>
            </a:extLst>
          </p:cNvPr>
          <p:cNvCxnSpPr>
            <a:cxnSpLocks/>
          </p:cNvCxnSpPr>
          <p:nvPr/>
        </p:nvCxnSpPr>
        <p:spPr>
          <a:xfrm flipH="1">
            <a:off x="1969477" y="1832317"/>
            <a:ext cx="2602523" cy="36927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 name="Straight Arrow Connector 8">
            <a:extLst>
              <a:ext uri="{FF2B5EF4-FFF2-40B4-BE49-F238E27FC236}">
                <a16:creationId xmlns:a16="http://schemas.microsoft.com/office/drawing/2014/main" id="{9F6E41DF-25E0-85FF-1E7A-7F235C65F1D0}"/>
              </a:ext>
            </a:extLst>
          </p:cNvPr>
          <p:cNvCxnSpPr>
            <a:cxnSpLocks/>
          </p:cNvCxnSpPr>
          <p:nvPr/>
        </p:nvCxnSpPr>
        <p:spPr>
          <a:xfrm>
            <a:off x="4716194" y="1835834"/>
            <a:ext cx="2233246" cy="36576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4B01D000-DF0A-3EB9-57B4-79538A64F164}"/>
              </a:ext>
            </a:extLst>
          </p:cNvPr>
          <p:cNvCxnSpPr>
            <a:cxnSpLocks/>
          </p:cNvCxnSpPr>
          <p:nvPr/>
        </p:nvCxnSpPr>
        <p:spPr>
          <a:xfrm flipH="1">
            <a:off x="587327" y="2321169"/>
            <a:ext cx="657664" cy="26728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C30338EC-F1D7-BACE-EC65-E1392295E51C}"/>
              </a:ext>
            </a:extLst>
          </p:cNvPr>
          <p:cNvCxnSpPr>
            <a:cxnSpLocks/>
          </p:cNvCxnSpPr>
          <p:nvPr/>
        </p:nvCxnSpPr>
        <p:spPr>
          <a:xfrm>
            <a:off x="1470074" y="2335236"/>
            <a:ext cx="0" cy="39813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5C2E5A08-21C0-504F-AF85-BA2D13447DCC}"/>
              </a:ext>
            </a:extLst>
          </p:cNvPr>
          <p:cNvCxnSpPr>
            <a:cxnSpLocks/>
          </p:cNvCxnSpPr>
          <p:nvPr/>
        </p:nvCxnSpPr>
        <p:spPr>
          <a:xfrm>
            <a:off x="1603717" y="2321169"/>
            <a:ext cx="826477" cy="35113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9DC5F064-A598-BB44-3F38-7F314A5103C7}"/>
              </a:ext>
            </a:extLst>
          </p:cNvPr>
          <p:cNvCxnSpPr>
            <a:cxnSpLocks/>
          </p:cNvCxnSpPr>
          <p:nvPr/>
        </p:nvCxnSpPr>
        <p:spPr>
          <a:xfrm flipH="1">
            <a:off x="6713808" y="2335236"/>
            <a:ext cx="400928" cy="56270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0" name="Straight Arrow Connector 29">
            <a:extLst>
              <a:ext uri="{FF2B5EF4-FFF2-40B4-BE49-F238E27FC236}">
                <a16:creationId xmlns:a16="http://schemas.microsoft.com/office/drawing/2014/main" id="{73F4AEEF-D77F-A89F-9D0E-8F4875606C4F}"/>
              </a:ext>
            </a:extLst>
          </p:cNvPr>
          <p:cNvCxnSpPr/>
          <p:nvPr/>
        </p:nvCxnSpPr>
        <p:spPr>
          <a:xfrm>
            <a:off x="7343335" y="2335236"/>
            <a:ext cx="492369" cy="5486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2" name="Connector: Elbow 41">
            <a:extLst>
              <a:ext uri="{FF2B5EF4-FFF2-40B4-BE49-F238E27FC236}">
                <a16:creationId xmlns:a16="http://schemas.microsoft.com/office/drawing/2014/main" id="{6A52DD4B-5873-B59B-8AB7-1FB0203FEF29}"/>
              </a:ext>
            </a:extLst>
          </p:cNvPr>
          <p:cNvCxnSpPr/>
          <p:nvPr/>
        </p:nvCxnSpPr>
        <p:spPr>
          <a:xfrm rot="5400000">
            <a:off x="527539" y="2602524"/>
            <a:ext cx="956604" cy="661181"/>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4" name="Straight Arrow Connector 43">
            <a:extLst>
              <a:ext uri="{FF2B5EF4-FFF2-40B4-BE49-F238E27FC236}">
                <a16:creationId xmlns:a16="http://schemas.microsoft.com/office/drawing/2014/main" id="{5FE42D5C-D220-82BE-195F-401D3BB60317}"/>
              </a:ext>
            </a:extLst>
          </p:cNvPr>
          <p:cNvCxnSpPr>
            <a:cxnSpLocks/>
          </p:cNvCxnSpPr>
          <p:nvPr/>
        </p:nvCxnSpPr>
        <p:spPr>
          <a:xfrm>
            <a:off x="4635305" y="1832317"/>
            <a:ext cx="0" cy="235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Arc 47">
            <a:extLst>
              <a:ext uri="{FF2B5EF4-FFF2-40B4-BE49-F238E27FC236}">
                <a16:creationId xmlns:a16="http://schemas.microsoft.com/office/drawing/2014/main" id="{18E2634F-FB94-BD8B-A817-9F1F154BEF67}"/>
              </a:ext>
            </a:extLst>
          </p:cNvPr>
          <p:cNvSpPr/>
          <p:nvPr/>
        </p:nvSpPr>
        <p:spPr>
          <a:xfrm rot="16357300">
            <a:off x="5289992" y="2686256"/>
            <a:ext cx="827756" cy="1047604"/>
          </a:xfrm>
          <a:prstGeom prst="arc">
            <a:avLst>
              <a:gd name="adj1" fmla="val 13594858"/>
              <a:gd name="adj2" fmla="val 27276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B4C7F102-C0E2-668B-22CB-339E1ABC7AF0}"/>
              </a:ext>
            </a:extLst>
          </p:cNvPr>
          <p:cNvSpPr/>
          <p:nvPr/>
        </p:nvSpPr>
        <p:spPr>
          <a:xfrm rot="16813282">
            <a:off x="7062444" y="3173273"/>
            <a:ext cx="1054150" cy="684829"/>
          </a:xfrm>
          <a:prstGeom prst="arc">
            <a:avLst>
              <a:gd name="adj1" fmla="val 13684286"/>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F9620DA4-496F-B418-0959-7517C9B556A2}"/>
              </a:ext>
            </a:extLst>
          </p:cNvPr>
          <p:cNvCxnSpPr>
            <a:cxnSpLocks/>
          </p:cNvCxnSpPr>
          <p:nvPr/>
        </p:nvCxnSpPr>
        <p:spPr>
          <a:xfrm rot="16200000" flipH="1">
            <a:off x="1321921" y="2553724"/>
            <a:ext cx="1005842" cy="568863"/>
          </a:xfrm>
          <a:prstGeom prst="bentConnector3">
            <a:avLst>
              <a:gd name="adj1" fmla="val 3391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43E3F24-4EDF-3317-BBC9-F4C4B257A03E}"/>
              </a:ext>
            </a:extLst>
          </p:cNvPr>
          <p:cNvCxnSpPr/>
          <p:nvPr/>
        </p:nvCxnSpPr>
        <p:spPr>
          <a:xfrm flipH="1">
            <a:off x="6246055" y="3115994"/>
            <a:ext cx="161779" cy="94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46ACFC0-B393-2B17-E558-A9550AEDF83A}"/>
              </a:ext>
            </a:extLst>
          </p:cNvPr>
          <p:cNvCxnSpPr/>
          <p:nvPr/>
        </p:nvCxnSpPr>
        <p:spPr>
          <a:xfrm flipV="1">
            <a:off x="5832817" y="3341077"/>
            <a:ext cx="216291" cy="87923"/>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8D27521-C9A7-80C1-8980-C7AC7ABB24B4}"/>
              </a:ext>
            </a:extLst>
          </p:cNvPr>
          <p:cNvSpPr txBox="1"/>
          <p:nvPr/>
        </p:nvSpPr>
        <p:spPr>
          <a:xfrm>
            <a:off x="5934527" y="3151760"/>
            <a:ext cx="420308" cy="276999"/>
          </a:xfrm>
          <a:prstGeom prst="rect">
            <a:avLst/>
          </a:prstGeom>
          <a:noFill/>
        </p:spPr>
        <p:txBody>
          <a:bodyPr wrap="none" rtlCol="0">
            <a:spAutoFit/>
          </a:bodyPr>
          <a:lstStyle/>
          <a:p>
            <a:r>
              <a:rPr lang="en-US" sz="1200" dirty="0"/>
              <a:t>T3C</a:t>
            </a:r>
          </a:p>
        </p:txBody>
      </p:sp>
      <p:sp>
        <p:nvSpPr>
          <p:cNvPr id="64" name="Freeform: Shape 63">
            <a:extLst>
              <a:ext uri="{FF2B5EF4-FFF2-40B4-BE49-F238E27FC236}">
                <a16:creationId xmlns:a16="http://schemas.microsoft.com/office/drawing/2014/main" id="{B6EE9D96-264D-328E-8F8A-30DC4B68B744}"/>
              </a:ext>
            </a:extLst>
          </p:cNvPr>
          <p:cNvSpPr/>
          <p:nvPr/>
        </p:nvSpPr>
        <p:spPr>
          <a:xfrm>
            <a:off x="851299" y="1851949"/>
            <a:ext cx="1449573" cy="863959"/>
          </a:xfrm>
          <a:custGeom>
            <a:avLst/>
            <a:gdLst>
              <a:gd name="connsiteX0" fmla="*/ 13864 w 1449573"/>
              <a:gd name="connsiteY0" fmla="*/ 792777 h 863959"/>
              <a:gd name="connsiteX1" fmla="*/ 84203 w 1449573"/>
              <a:gd name="connsiteY1" fmla="*/ 194900 h 863959"/>
              <a:gd name="connsiteX2" fmla="*/ 653944 w 1449573"/>
              <a:gd name="connsiteY2" fmla="*/ 33122 h 863959"/>
              <a:gd name="connsiteX3" fmla="*/ 1357329 w 1449573"/>
              <a:gd name="connsiteY3" fmla="*/ 771676 h 863959"/>
              <a:gd name="connsiteX4" fmla="*/ 1420633 w 1449573"/>
              <a:gd name="connsiteY4" fmla="*/ 827946 h 86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573" h="863959">
                <a:moveTo>
                  <a:pt x="13864" y="792777"/>
                </a:moveTo>
                <a:cubicBezTo>
                  <a:pt x="-4307" y="557143"/>
                  <a:pt x="-22477" y="321509"/>
                  <a:pt x="84203" y="194900"/>
                </a:cubicBezTo>
                <a:cubicBezTo>
                  <a:pt x="190883" y="68291"/>
                  <a:pt x="441756" y="-63007"/>
                  <a:pt x="653944" y="33122"/>
                </a:cubicBezTo>
                <a:cubicBezTo>
                  <a:pt x="866132" y="129251"/>
                  <a:pt x="1229548" y="639206"/>
                  <a:pt x="1357329" y="771676"/>
                </a:cubicBezTo>
                <a:cubicBezTo>
                  <a:pt x="1485110" y="904146"/>
                  <a:pt x="1452871" y="866046"/>
                  <a:pt x="1420633" y="82794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551EAC72-BA99-AF13-3F74-8339883B6665}"/>
              </a:ext>
            </a:extLst>
          </p:cNvPr>
          <p:cNvSpPr/>
          <p:nvPr/>
        </p:nvSpPr>
        <p:spPr>
          <a:xfrm>
            <a:off x="696351" y="2904978"/>
            <a:ext cx="829994" cy="336692"/>
          </a:xfrm>
          <a:custGeom>
            <a:avLst/>
            <a:gdLst>
              <a:gd name="connsiteX0" fmla="*/ 829994 w 829994"/>
              <a:gd name="connsiteY0" fmla="*/ 182880 h 336692"/>
              <a:gd name="connsiteX1" fmla="*/ 358726 w 829994"/>
              <a:gd name="connsiteY1" fmla="*/ 330591 h 336692"/>
              <a:gd name="connsiteX2" fmla="*/ 0 w 829994"/>
              <a:gd name="connsiteY2" fmla="*/ 0 h 336692"/>
            </a:gdLst>
            <a:ahLst/>
            <a:cxnLst>
              <a:cxn ang="0">
                <a:pos x="connsiteX0" y="connsiteY0"/>
              </a:cxn>
              <a:cxn ang="0">
                <a:pos x="connsiteX1" y="connsiteY1"/>
              </a:cxn>
              <a:cxn ang="0">
                <a:pos x="connsiteX2" y="connsiteY2"/>
              </a:cxn>
            </a:cxnLst>
            <a:rect l="l" t="t" r="r" b="b"/>
            <a:pathLst>
              <a:path w="829994" h="336692">
                <a:moveTo>
                  <a:pt x="829994" y="182880"/>
                </a:moveTo>
                <a:cubicBezTo>
                  <a:pt x="663526" y="271975"/>
                  <a:pt x="497058" y="361071"/>
                  <a:pt x="358726" y="330591"/>
                </a:cubicBezTo>
                <a:cubicBezTo>
                  <a:pt x="220394" y="300111"/>
                  <a:pt x="110197" y="150055"/>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1C457C64-C565-304A-8A03-3A3E8B8F5406}"/>
              </a:ext>
            </a:extLst>
          </p:cNvPr>
          <p:cNvSpPr/>
          <p:nvPr/>
        </p:nvSpPr>
        <p:spPr>
          <a:xfrm>
            <a:off x="1378634" y="2246421"/>
            <a:ext cx="7371198" cy="1390440"/>
          </a:xfrm>
          <a:custGeom>
            <a:avLst/>
            <a:gdLst>
              <a:gd name="connsiteX0" fmla="*/ 154744 w 7371198"/>
              <a:gd name="connsiteY0" fmla="*/ 820336 h 1390440"/>
              <a:gd name="connsiteX1" fmla="*/ 0 w 7371198"/>
              <a:gd name="connsiteY1" fmla="*/ 1221265 h 1390440"/>
              <a:gd name="connsiteX2" fmla="*/ 0 w 7371198"/>
              <a:gd name="connsiteY2" fmla="*/ 1221265 h 1390440"/>
              <a:gd name="connsiteX3" fmla="*/ 386861 w 7371198"/>
              <a:gd name="connsiteY3" fmla="*/ 876607 h 1390440"/>
              <a:gd name="connsiteX4" fmla="*/ 541606 w 7371198"/>
              <a:gd name="connsiteY4" fmla="*/ 1052453 h 1390440"/>
              <a:gd name="connsiteX5" fmla="*/ 787791 w 7371198"/>
              <a:gd name="connsiteY5" fmla="*/ 806268 h 1390440"/>
              <a:gd name="connsiteX6" fmla="*/ 2159391 w 7371198"/>
              <a:gd name="connsiteY6" fmla="*/ 1186096 h 1390440"/>
              <a:gd name="connsiteX7" fmla="*/ 3200400 w 7371198"/>
              <a:gd name="connsiteY7" fmla="*/ 109917 h 1390440"/>
              <a:gd name="connsiteX8" fmla="*/ 5556738 w 7371198"/>
              <a:gd name="connsiteY8" fmla="*/ 88816 h 1390440"/>
              <a:gd name="connsiteX9" fmla="*/ 5113606 w 7371198"/>
              <a:gd name="connsiteY9" fmla="*/ 581185 h 1390440"/>
              <a:gd name="connsiteX10" fmla="*/ 6872068 w 7371198"/>
              <a:gd name="connsiteY10" fmla="*/ 560084 h 1390440"/>
              <a:gd name="connsiteX11" fmla="*/ 7357403 w 7371198"/>
              <a:gd name="connsiteY11" fmla="*/ 1045419 h 1390440"/>
              <a:gd name="connsiteX12" fmla="*/ 6471138 w 7371198"/>
              <a:gd name="connsiteY12" fmla="*/ 1390077 h 1390440"/>
              <a:gd name="connsiteX13" fmla="*/ 4986997 w 7371198"/>
              <a:gd name="connsiteY13" fmla="*/ 1115757 h 1390440"/>
              <a:gd name="connsiteX14" fmla="*/ 4621237 w 7371198"/>
              <a:gd name="connsiteY14" fmla="*/ 1326773 h 1390440"/>
              <a:gd name="connsiteX15" fmla="*/ 4607169 w 7371198"/>
              <a:gd name="connsiteY15" fmla="*/ 1333807 h 139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1198" h="1390440">
                <a:moveTo>
                  <a:pt x="154744" y="820336"/>
                </a:moveTo>
                <a:lnTo>
                  <a:pt x="0" y="1221265"/>
                </a:lnTo>
                <a:lnTo>
                  <a:pt x="0" y="1221265"/>
                </a:lnTo>
                <a:cubicBezTo>
                  <a:pt x="64477" y="1163822"/>
                  <a:pt x="296593" y="904742"/>
                  <a:pt x="386861" y="876607"/>
                </a:cubicBezTo>
                <a:cubicBezTo>
                  <a:pt x="477129" y="848472"/>
                  <a:pt x="474784" y="1064176"/>
                  <a:pt x="541606" y="1052453"/>
                </a:cubicBezTo>
                <a:cubicBezTo>
                  <a:pt x="608428" y="1040730"/>
                  <a:pt x="518160" y="783994"/>
                  <a:pt x="787791" y="806268"/>
                </a:cubicBezTo>
                <a:cubicBezTo>
                  <a:pt x="1057422" y="828542"/>
                  <a:pt x="1757290" y="1302155"/>
                  <a:pt x="2159391" y="1186096"/>
                </a:cubicBezTo>
                <a:cubicBezTo>
                  <a:pt x="2561493" y="1070038"/>
                  <a:pt x="2634176" y="292797"/>
                  <a:pt x="3200400" y="109917"/>
                </a:cubicBezTo>
                <a:cubicBezTo>
                  <a:pt x="3766625" y="-72963"/>
                  <a:pt x="5237870" y="10271"/>
                  <a:pt x="5556738" y="88816"/>
                </a:cubicBezTo>
                <a:cubicBezTo>
                  <a:pt x="5875606" y="167361"/>
                  <a:pt x="4894384" y="502640"/>
                  <a:pt x="5113606" y="581185"/>
                </a:cubicBezTo>
                <a:cubicBezTo>
                  <a:pt x="5332828" y="659730"/>
                  <a:pt x="6498102" y="482712"/>
                  <a:pt x="6872068" y="560084"/>
                </a:cubicBezTo>
                <a:cubicBezTo>
                  <a:pt x="7246034" y="637456"/>
                  <a:pt x="7424225" y="907087"/>
                  <a:pt x="7357403" y="1045419"/>
                </a:cubicBezTo>
                <a:cubicBezTo>
                  <a:pt x="7290581" y="1183751"/>
                  <a:pt x="6866206" y="1378354"/>
                  <a:pt x="6471138" y="1390077"/>
                </a:cubicBezTo>
                <a:cubicBezTo>
                  <a:pt x="6076070" y="1401800"/>
                  <a:pt x="5295314" y="1126308"/>
                  <a:pt x="4986997" y="1115757"/>
                </a:cubicBezTo>
                <a:cubicBezTo>
                  <a:pt x="4678680" y="1105206"/>
                  <a:pt x="4684542" y="1290431"/>
                  <a:pt x="4621237" y="1326773"/>
                </a:cubicBezTo>
                <a:cubicBezTo>
                  <a:pt x="4557932" y="1363115"/>
                  <a:pt x="4582550" y="1348461"/>
                  <a:pt x="4607169" y="133380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FB9D3FC1-6FEE-E13B-97B1-1AC03E18A332}"/>
              </a:ext>
            </a:extLst>
          </p:cNvPr>
          <p:cNvSpPr/>
          <p:nvPr/>
        </p:nvSpPr>
        <p:spPr>
          <a:xfrm>
            <a:off x="1648990" y="1941342"/>
            <a:ext cx="974635" cy="815480"/>
          </a:xfrm>
          <a:custGeom>
            <a:avLst/>
            <a:gdLst>
              <a:gd name="connsiteX0" fmla="*/ 974635 w 974635"/>
              <a:gd name="connsiteY0" fmla="*/ 724486 h 815480"/>
              <a:gd name="connsiteX1" fmla="*/ 714382 w 974635"/>
              <a:gd name="connsiteY1" fmla="*/ 0 h 815480"/>
              <a:gd name="connsiteX2" fmla="*/ 74302 w 974635"/>
              <a:gd name="connsiteY2" fmla="*/ 724486 h 815480"/>
              <a:gd name="connsiteX3" fmla="*/ 39133 w 974635"/>
              <a:gd name="connsiteY3" fmla="*/ 780756 h 815480"/>
            </a:gdLst>
            <a:ahLst/>
            <a:cxnLst>
              <a:cxn ang="0">
                <a:pos x="connsiteX0" y="connsiteY0"/>
              </a:cxn>
              <a:cxn ang="0">
                <a:pos x="connsiteX1" y="connsiteY1"/>
              </a:cxn>
              <a:cxn ang="0">
                <a:pos x="connsiteX2" y="connsiteY2"/>
              </a:cxn>
              <a:cxn ang="0">
                <a:pos x="connsiteX3" y="connsiteY3"/>
              </a:cxn>
            </a:cxnLst>
            <a:rect l="l" t="t" r="r" b="b"/>
            <a:pathLst>
              <a:path w="974635" h="815480">
                <a:moveTo>
                  <a:pt x="974635" y="724486"/>
                </a:moveTo>
                <a:cubicBezTo>
                  <a:pt x="919536" y="362243"/>
                  <a:pt x="864437" y="0"/>
                  <a:pt x="714382" y="0"/>
                </a:cubicBezTo>
                <a:cubicBezTo>
                  <a:pt x="564327" y="0"/>
                  <a:pt x="186843" y="594360"/>
                  <a:pt x="74302" y="724486"/>
                </a:cubicBezTo>
                <a:cubicBezTo>
                  <a:pt x="-38239" y="854612"/>
                  <a:pt x="447" y="817684"/>
                  <a:pt x="39133" y="78075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871FD8C0-99AF-233A-778D-810AF8A13560}"/>
              </a:ext>
            </a:extLst>
          </p:cNvPr>
          <p:cNvCxnSpPr>
            <a:cxnSpLocks/>
          </p:cNvCxnSpPr>
          <p:nvPr/>
        </p:nvCxnSpPr>
        <p:spPr>
          <a:xfrm flipH="1">
            <a:off x="3888763" y="1851949"/>
            <a:ext cx="634000" cy="310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C1DB11F4-1E07-65C1-1533-7BDE3CDFB71A}"/>
              </a:ext>
            </a:extLst>
          </p:cNvPr>
          <p:cNvSpPr/>
          <p:nvPr/>
        </p:nvSpPr>
        <p:spPr>
          <a:xfrm>
            <a:off x="1592717" y="1383195"/>
            <a:ext cx="5464050" cy="1226362"/>
          </a:xfrm>
          <a:custGeom>
            <a:avLst/>
            <a:gdLst>
              <a:gd name="connsiteX0" fmla="*/ 1853868 w 5464050"/>
              <a:gd name="connsiteY0" fmla="*/ 1226362 h 1226362"/>
              <a:gd name="connsiteX1" fmla="*/ 3007418 w 5464050"/>
              <a:gd name="connsiteY1" fmla="*/ 945008 h 1226362"/>
              <a:gd name="connsiteX2" fmla="*/ 5462231 w 5464050"/>
              <a:gd name="connsiteY2" fmla="*/ 959076 h 1226362"/>
              <a:gd name="connsiteX3" fmla="*/ 2592421 w 5464050"/>
              <a:gd name="connsiteY3" fmla="*/ 2473 h 1226362"/>
              <a:gd name="connsiteX4" fmla="*/ 25068 w 5464050"/>
              <a:gd name="connsiteY4" fmla="*/ 691790 h 1226362"/>
              <a:gd name="connsiteX5" fmla="*/ 1298194 w 5464050"/>
              <a:gd name="connsiteY5" fmla="*/ 987211 h 1226362"/>
              <a:gd name="connsiteX6" fmla="*/ 1516243 w 5464050"/>
              <a:gd name="connsiteY6" fmla="*/ 937974 h 122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4050" h="1226362">
                <a:moveTo>
                  <a:pt x="1853868" y="1226362"/>
                </a:moveTo>
                <a:cubicBezTo>
                  <a:pt x="2129946" y="1107959"/>
                  <a:pt x="2406024" y="989556"/>
                  <a:pt x="3007418" y="945008"/>
                </a:cubicBezTo>
                <a:cubicBezTo>
                  <a:pt x="3608812" y="900460"/>
                  <a:pt x="5531397" y="1116165"/>
                  <a:pt x="5462231" y="959076"/>
                </a:cubicBezTo>
                <a:cubicBezTo>
                  <a:pt x="5393065" y="801987"/>
                  <a:pt x="3498615" y="47021"/>
                  <a:pt x="2592421" y="2473"/>
                </a:cubicBezTo>
                <a:cubicBezTo>
                  <a:pt x="1686227" y="-42075"/>
                  <a:pt x="240772" y="527667"/>
                  <a:pt x="25068" y="691790"/>
                </a:cubicBezTo>
                <a:cubicBezTo>
                  <a:pt x="-190636" y="855913"/>
                  <a:pt x="1049665" y="946180"/>
                  <a:pt x="1298194" y="987211"/>
                </a:cubicBezTo>
                <a:cubicBezTo>
                  <a:pt x="1546723" y="1028242"/>
                  <a:pt x="1531483" y="983108"/>
                  <a:pt x="1516243" y="93797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D700BD7B-540F-52B6-8F6A-FB30800BCBCF}"/>
              </a:ext>
            </a:extLst>
          </p:cNvPr>
          <p:cNvSpPr txBox="1"/>
          <p:nvPr/>
        </p:nvSpPr>
        <p:spPr>
          <a:xfrm>
            <a:off x="344658" y="4276578"/>
            <a:ext cx="5331656" cy="1754326"/>
          </a:xfrm>
          <a:prstGeom prst="rect">
            <a:avLst/>
          </a:prstGeom>
          <a:noFill/>
        </p:spPr>
        <p:txBody>
          <a:bodyPr wrap="square" rtlCol="0">
            <a:spAutoFit/>
          </a:bodyPr>
          <a:lstStyle/>
          <a:p>
            <a:r>
              <a:rPr lang="en-US" dirty="0"/>
              <a:t>What you really need to know:</a:t>
            </a:r>
          </a:p>
          <a:p>
            <a:endParaRPr lang="en-US" dirty="0"/>
          </a:p>
          <a:p>
            <a:r>
              <a:rPr lang="en-US" dirty="0"/>
              <a:t>CPI, CPS, SSCC (or CBC), Conservatorship (CVS), Alternative Response (AR), and Investigation</a:t>
            </a:r>
          </a:p>
          <a:p>
            <a:endParaRPr lang="en-US" dirty="0"/>
          </a:p>
          <a:p>
            <a:r>
              <a:rPr lang="en-US" dirty="0"/>
              <a:t>Bonus: I and R</a:t>
            </a:r>
          </a:p>
        </p:txBody>
      </p:sp>
    </p:spTree>
    <p:extLst>
      <p:ext uri="{BB962C8B-B14F-4D97-AF65-F5344CB8AC3E}">
        <p14:creationId xmlns:p14="http://schemas.microsoft.com/office/powerpoint/2010/main" val="313629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0E86A-B103-4151-A47E-9CB546AC26A8}"/>
              </a:ext>
            </a:extLst>
          </p:cNvPr>
          <p:cNvSpPr/>
          <p:nvPr/>
        </p:nvSpPr>
        <p:spPr>
          <a:xfrm>
            <a:off x="275303" y="1504335"/>
            <a:ext cx="8563896"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i="1" dirty="0"/>
              <a:t>Sex trafficking </a:t>
            </a:r>
            <a:r>
              <a:rPr lang="en-US" dirty="0"/>
              <a:t>occurs when a person or persons do one or more of the following:</a:t>
            </a:r>
          </a:p>
          <a:p>
            <a:endParaRPr lang="en-US" dirty="0"/>
          </a:p>
          <a:p>
            <a:r>
              <a:rPr lang="en-US" dirty="0"/>
              <a:t>•Knowingly cause, permit, encourage, engage in, or allow a child to be trafficked in a manner punishable as an offense under §20A.02(a)(7) or (8), Penal Code.</a:t>
            </a:r>
          </a:p>
          <a:p>
            <a:endParaRPr lang="en-US" dirty="0"/>
          </a:p>
          <a:p>
            <a:r>
              <a:rPr lang="en-US" dirty="0"/>
              <a:t>•Fail to make a reasonable effort to prevent a child from being trafficked in a manner punishable as an offense under §20A.02(a)(7) or (8), Penal Code.</a:t>
            </a:r>
          </a:p>
          <a:p>
            <a:endParaRPr lang="en-US" dirty="0"/>
          </a:p>
          <a:p>
            <a:r>
              <a:rPr lang="en-US" dirty="0"/>
              <a:t>•Compel or encourage a child to engage in sexual conduct that is an offense under §20A.02(a)(7) or (8), Penal </a:t>
            </a:r>
            <a:r>
              <a:rPr lang="en-US" dirty="0" err="1"/>
              <a:t>CodeExternal</a:t>
            </a:r>
            <a:r>
              <a:rPr lang="en-US" dirty="0"/>
              <a:t> Link (trafficking of persons), §43.02(b), Penal Code(prostitution), §43.021 (solicitation of prostitution) or §43.05(a)(2), Penal Code(compelling prostitution).</a:t>
            </a:r>
          </a:p>
        </p:txBody>
      </p:sp>
      <p:sp>
        <p:nvSpPr>
          <p:cNvPr id="4" name="TextBox 3">
            <a:extLst>
              <a:ext uri="{FF2B5EF4-FFF2-40B4-BE49-F238E27FC236}">
                <a16:creationId xmlns:a16="http://schemas.microsoft.com/office/drawing/2014/main" id="{5EE8FFDE-8455-46A5-815A-8DE71B89AA8D}"/>
              </a:ext>
            </a:extLst>
          </p:cNvPr>
          <p:cNvSpPr txBox="1"/>
          <p:nvPr/>
        </p:nvSpPr>
        <p:spPr>
          <a:xfrm>
            <a:off x="3972232" y="245807"/>
            <a:ext cx="2931366" cy="461665"/>
          </a:xfrm>
          <a:prstGeom prst="rect">
            <a:avLst/>
          </a:prstGeom>
          <a:noFill/>
        </p:spPr>
        <p:txBody>
          <a:bodyPr wrap="square" rtlCol="0">
            <a:spAutoFit/>
          </a:bodyPr>
          <a:lstStyle/>
          <a:p>
            <a:r>
              <a:rPr lang="en-US" sz="2400" dirty="0">
                <a:solidFill>
                  <a:schemeClr val="bg1"/>
                </a:solidFill>
              </a:rPr>
              <a:t>Sex Trafficking</a:t>
            </a:r>
          </a:p>
        </p:txBody>
      </p:sp>
    </p:spTree>
    <p:extLst>
      <p:ext uri="{BB962C8B-B14F-4D97-AF65-F5344CB8AC3E}">
        <p14:creationId xmlns:p14="http://schemas.microsoft.com/office/powerpoint/2010/main" val="135031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2AE82-B382-4AF4-9CD1-E01CD8BBCE2C}"/>
              </a:ext>
            </a:extLst>
          </p:cNvPr>
          <p:cNvSpPr/>
          <p:nvPr/>
        </p:nvSpPr>
        <p:spPr>
          <a:xfrm>
            <a:off x="845574" y="1710813"/>
            <a:ext cx="6012426" cy="3416320"/>
          </a:xfrm>
          <a:prstGeom prst="rect">
            <a:avLst/>
          </a:prstGeom>
        </p:spPr>
        <p:txBody>
          <a:bodyPr wrap="square">
            <a:spAutoFit/>
          </a:bodyPr>
          <a:lstStyle/>
          <a:p>
            <a:r>
              <a:rPr lang="en-US" b="1" i="1" dirty="0"/>
              <a:t>Labor Trafficking </a:t>
            </a:r>
            <a:r>
              <a:rPr lang="en-US" dirty="0"/>
              <a:t>(LBTR)</a:t>
            </a:r>
          </a:p>
          <a:p>
            <a:endParaRPr lang="en-US" dirty="0"/>
          </a:p>
          <a:p>
            <a:r>
              <a:rPr lang="en-US" dirty="0"/>
              <a:t>Labor trafficking occurs when a person or persons do one or both of the following:</a:t>
            </a:r>
          </a:p>
          <a:p>
            <a:endParaRPr lang="en-US" dirty="0"/>
          </a:p>
          <a:p>
            <a:r>
              <a:rPr lang="en-US" dirty="0"/>
              <a:t>•Knowingly cause, permit, encourage, engage in, or allow a child to be trafficked in a manner punishable as an offense under §20A.02(a)(5) or (6), Penal Code.</a:t>
            </a:r>
          </a:p>
          <a:p>
            <a:endParaRPr lang="en-US" dirty="0"/>
          </a:p>
          <a:p>
            <a:r>
              <a:rPr lang="en-US" dirty="0"/>
              <a:t>•Fail to make a reasonable effort to prevent a child from being trafficked in a manner punishable as an offense under §20A.02(a)(5) or (6), Penal Code</a:t>
            </a:r>
          </a:p>
        </p:txBody>
      </p:sp>
      <p:sp>
        <p:nvSpPr>
          <p:cNvPr id="3" name="TextBox 2">
            <a:extLst>
              <a:ext uri="{FF2B5EF4-FFF2-40B4-BE49-F238E27FC236}">
                <a16:creationId xmlns:a16="http://schemas.microsoft.com/office/drawing/2014/main" id="{A5D14B9E-BB23-44A1-AFD9-5FEC7C4F47D5}"/>
              </a:ext>
            </a:extLst>
          </p:cNvPr>
          <p:cNvSpPr txBox="1"/>
          <p:nvPr/>
        </p:nvSpPr>
        <p:spPr>
          <a:xfrm>
            <a:off x="4572000" y="530942"/>
            <a:ext cx="2243178" cy="461665"/>
          </a:xfrm>
          <a:prstGeom prst="rect">
            <a:avLst/>
          </a:prstGeom>
          <a:noFill/>
        </p:spPr>
        <p:txBody>
          <a:bodyPr wrap="none" rtlCol="0">
            <a:spAutoFit/>
          </a:bodyPr>
          <a:lstStyle/>
          <a:p>
            <a:r>
              <a:rPr lang="en-US" sz="2400" dirty="0">
                <a:solidFill>
                  <a:schemeClr val="bg1"/>
                </a:solidFill>
              </a:rPr>
              <a:t>Labor Trafficking</a:t>
            </a:r>
          </a:p>
        </p:txBody>
      </p:sp>
    </p:spTree>
    <p:extLst>
      <p:ext uri="{BB962C8B-B14F-4D97-AF65-F5344CB8AC3E}">
        <p14:creationId xmlns:p14="http://schemas.microsoft.com/office/powerpoint/2010/main" val="35455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FE73C-E1D8-44A7-A840-19CC291FA82D}"/>
              </a:ext>
            </a:extLst>
          </p:cNvPr>
          <p:cNvPicPr>
            <a:picLocks noChangeAspect="1"/>
          </p:cNvPicPr>
          <p:nvPr/>
        </p:nvPicPr>
        <p:blipFill>
          <a:blip r:embed="rId3"/>
          <a:stretch>
            <a:fillRect/>
          </a:stretch>
        </p:blipFill>
        <p:spPr>
          <a:xfrm>
            <a:off x="261754" y="2761430"/>
            <a:ext cx="8620491" cy="1335140"/>
          </a:xfrm>
          <a:prstGeom prst="rect">
            <a:avLst/>
          </a:prstGeom>
        </p:spPr>
      </p:pic>
      <p:sp>
        <p:nvSpPr>
          <p:cNvPr id="3" name="TextBox 2">
            <a:extLst>
              <a:ext uri="{FF2B5EF4-FFF2-40B4-BE49-F238E27FC236}">
                <a16:creationId xmlns:a16="http://schemas.microsoft.com/office/drawing/2014/main" id="{94ACECB0-767B-44BE-A492-A6318E5C7E52}"/>
              </a:ext>
            </a:extLst>
          </p:cNvPr>
          <p:cNvSpPr txBox="1"/>
          <p:nvPr/>
        </p:nvSpPr>
        <p:spPr>
          <a:xfrm>
            <a:off x="0" y="1268361"/>
            <a:ext cx="8882245" cy="4801314"/>
          </a:xfrm>
          <a:prstGeom prst="rect">
            <a:avLst/>
          </a:prstGeom>
          <a:noFill/>
        </p:spPr>
        <p:txBody>
          <a:bodyPr wrap="square" rtlCol="0">
            <a:spAutoFit/>
          </a:bodyPr>
          <a:lstStyle/>
          <a:p>
            <a:r>
              <a:rPr lang="en-US" dirty="0"/>
              <a:t>Neglect is an act or failure to act by a person responsible for the child’s care, custody, or</a:t>
            </a:r>
          </a:p>
          <a:p>
            <a:endParaRPr lang="en-US" dirty="0"/>
          </a:p>
          <a:p>
            <a:r>
              <a:rPr lang="en-US" dirty="0"/>
              <a:t> welfare evidencing the person’s **blatant disregard for the consequences of the act or</a:t>
            </a:r>
          </a:p>
          <a:p>
            <a:endParaRPr lang="en-US" dirty="0"/>
          </a:p>
          <a:p>
            <a:r>
              <a:rPr lang="en-US" dirty="0"/>
              <a:t> failure to act that results in harm to the child or that creates an immediate danger to the</a:t>
            </a:r>
          </a:p>
          <a:p>
            <a:endParaRPr lang="en-US" dirty="0"/>
          </a:p>
          <a:p>
            <a:r>
              <a:rPr lang="en-US" dirty="0"/>
              <a:t> child’s physical health or safety </a:t>
            </a:r>
          </a:p>
          <a:p>
            <a:endParaRPr lang="en-US" dirty="0"/>
          </a:p>
          <a:p>
            <a:endParaRPr lang="en-US" dirty="0"/>
          </a:p>
          <a:p>
            <a:endParaRPr lang="en-US" dirty="0"/>
          </a:p>
          <a:p>
            <a:endParaRPr lang="en-US" dirty="0"/>
          </a:p>
          <a:p>
            <a:r>
              <a:rPr lang="en-US" dirty="0"/>
              <a:t>**Blatant disregard is the real and significant harm to the child as a result of the persons act(s) or omission(s) that meet the following criteria:</a:t>
            </a:r>
          </a:p>
          <a:p>
            <a:r>
              <a:rPr lang="en-US" dirty="0"/>
              <a:t>	*would have been obvious to a reasonable person in the same situation</a:t>
            </a:r>
          </a:p>
          <a:p>
            <a:endParaRPr lang="en-US" dirty="0"/>
          </a:p>
          <a:p>
            <a:r>
              <a:rPr lang="en-US" dirty="0"/>
              <a:t>	*the reasonable person would have known to take precautionary measures to 	protect the child from the impending harm</a:t>
            </a:r>
          </a:p>
        </p:txBody>
      </p:sp>
      <p:sp>
        <p:nvSpPr>
          <p:cNvPr id="4" name="TextBox 3">
            <a:extLst>
              <a:ext uri="{FF2B5EF4-FFF2-40B4-BE49-F238E27FC236}">
                <a16:creationId xmlns:a16="http://schemas.microsoft.com/office/drawing/2014/main" id="{110C0FE4-2349-4716-81BD-2A1E61A47E9B}"/>
              </a:ext>
            </a:extLst>
          </p:cNvPr>
          <p:cNvSpPr txBox="1"/>
          <p:nvPr/>
        </p:nvSpPr>
        <p:spPr>
          <a:xfrm>
            <a:off x="4758813" y="550606"/>
            <a:ext cx="1317092" cy="461665"/>
          </a:xfrm>
          <a:prstGeom prst="rect">
            <a:avLst/>
          </a:prstGeom>
          <a:noFill/>
        </p:spPr>
        <p:txBody>
          <a:bodyPr wrap="none" rtlCol="0">
            <a:spAutoFit/>
          </a:bodyPr>
          <a:lstStyle/>
          <a:p>
            <a:r>
              <a:rPr lang="en-US" sz="2400" dirty="0">
                <a:solidFill>
                  <a:schemeClr val="bg1"/>
                </a:solidFill>
              </a:rPr>
              <a:t>NEGLECT</a:t>
            </a:r>
          </a:p>
        </p:txBody>
      </p:sp>
    </p:spTree>
    <p:extLst>
      <p:ext uri="{BB962C8B-B14F-4D97-AF65-F5344CB8AC3E}">
        <p14:creationId xmlns:p14="http://schemas.microsoft.com/office/powerpoint/2010/main" val="343522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7DDDB7-8C6C-48A7-A976-9ECF8B584223}"/>
              </a:ext>
            </a:extLst>
          </p:cNvPr>
          <p:cNvSpPr/>
          <p:nvPr/>
        </p:nvSpPr>
        <p:spPr>
          <a:xfrm>
            <a:off x="2286000" y="2413338"/>
            <a:ext cx="4572000" cy="2031325"/>
          </a:xfrm>
          <a:prstGeom prst="rect">
            <a:avLst/>
          </a:prstGeom>
        </p:spPr>
        <p:txBody>
          <a:bodyPr>
            <a:spAutoFit/>
          </a:bodyPr>
          <a:lstStyle/>
          <a:p>
            <a:r>
              <a:rPr lang="en-US" b="1" i="1" dirty="0"/>
              <a:t>Physical Neglect </a:t>
            </a:r>
            <a:r>
              <a:rPr lang="en-US" dirty="0"/>
              <a:t>(PHNG)</a:t>
            </a:r>
          </a:p>
          <a:p>
            <a:endParaRPr lang="en-US" dirty="0"/>
          </a:p>
          <a:p>
            <a:r>
              <a:rPr lang="en-US" dirty="0"/>
              <a:t>The failure to provide a child with the food, clothing, or shelter necessary to sustain the life or health of the child. This excludes failure caused primarily by financial inability unless relief services had been offered and refused</a:t>
            </a:r>
          </a:p>
        </p:txBody>
      </p:sp>
      <p:sp>
        <p:nvSpPr>
          <p:cNvPr id="3" name="TextBox 2">
            <a:extLst>
              <a:ext uri="{FF2B5EF4-FFF2-40B4-BE49-F238E27FC236}">
                <a16:creationId xmlns:a16="http://schemas.microsoft.com/office/drawing/2014/main" id="{EE4EA82C-80F8-4FB7-8D5D-A7DA069B37B8}"/>
              </a:ext>
            </a:extLst>
          </p:cNvPr>
          <p:cNvSpPr txBox="1"/>
          <p:nvPr/>
        </p:nvSpPr>
        <p:spPr>
          <a:xfrm>
            <a:off x="4060722" y="314632"/>
            <a:ext cx="3292039" cy="461665"/>
          </a:xfrm>
          <a:prstGeom prst="rect">
            <a:avLst/>
          </a:prstGeom>
          <a:noFill/>
        </p:spPr>
        <p:txBody>
          <a:bodyPr wrap="square" rtlCol="0">
            <a:spAutoFit/>
          </a:bodyPr>
          <a:lstStyle/>
          <a:p>
            <a:r>
              <a:rPr lang="en-US" sz="2400" dirty="0">
                <a:solidFill>
                  <a:schemeClr val="bg1"/>
                </a:solidFill>
              </a:rPr>
              <a:t>Other Forms of Neglect</a:t>
            </a:r>
          </a:p>
        </p:txBody>
      </p:sp>
    </p:spTree>
    <p:extLst>
      <p:ext uri="{BB962C8B-B14F-4D97-AF65-F5344CB8AC3E}">
        <p14:creationId xmlns:p14="http://schemas.microsoft.com/office/powerpoint/2010/main" val="68954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A1584-FB47-4DD0-B3C1-3B422577999F}"/>
              </a:ext>
            </a:extLst>
          </p:cNvPr>
          <p:cNvSpPr/>
          <p:nvPr/>
        </p:nvSpPr>
        <p:spPr>
          <a:xfrm>
            <a:off x="2286000" y="2136339"/>
            <a:ext cx="4572000" cy="2585323"/>
          </a:xfrm>
          <a:prstGeom prst="rect">
            <a:avLst/>
          </a:prstGeom>
        </p:spPr>
        <p:txBody>
          <a:bodyPr>
            <a:spAutoFit/>
          </a:bodyPr>
          <a:lstStyle/>
          <a:p>
            <a:r>
              <a:rPr lang="en-US" b="1" i="1" dirty="0"/>
              <a:t>Medical Neglect </a:t>
            </a:r>
            <a:r>
              <a:rPr lang="en-US" dirty="0"/>
              <a:t>(MDNG)</a:t>
            </a:r>
          </a:p>
          <a:p>
            <a:endParaRPr lang="en-US" dirty="0"/>
          </a:p>
          <a:p>
            <a:r>
              <a:rPr lang="en-US" dirty="0"/>
              <a:t>The failure to seek, obtain, or follow through with medical care for a child resulting in or presenting an immediate danger of death, disfigurement, or bodily injury. The failure could also result in an observable and material impairment to the growth, development, or functioning of the child.</a:t>
            </a:r>
          </a:p>
        </p:txBody>
      </p:sp>
    </p:spTree>
    <p:extLst>
      <p:ext uri="{BB962C8B-B14F-4D97-AF65-F5344CB8AC3E}">
        <p14:creationId xmlns:p14="http://schemas.microsoft.com/office/powerpoint/2010/main" val="279750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29FB7A-7864-4D53-B0EE-27F0CA2CEB95}"/>
              </a:ext>
            </a:extLst>
          </p:cNvPr>
          <p:cNvSpPr/>
          <p:nvPr/>
        </p:nvSpPr>
        <p:spPr>
          <a:xfrm>
            <a:off x="471948" y="2074605"/>
            <a:ext cx="8514736" cy="1754326"/>
          </a:xfrm>
          <a:prstGeom prst="rect">
            <a:avLst/>
          </a:prstGeom>
        </p:spPr>
        <p:txBody>
          <a:bodyPr wrap="square">
            <a:spAutoFit/>
          </a:bodyPr>
          <a:lstStyle/>
          <a:p>
            <a:r>
              <a:rPr lang="en-US" b="1" i="1" dirty="0"/>
              <a:t>Abandonment</a:t>
            </a:r>
            <a:r>
              <a:rPr lang="en-US" dirty="0"/>
              <a:t> (ABAN)</a:t>
            </a:r>
          </a:p>
          <a:p>
            <a:endParaRPr lang="en-US" dirty="0"/>
          </a:p>
          <a:p>
            <a:r>
              <a:rPr lang="en-US" dirty="0"/>
              <a:t>Abandonment refers to a parent, guardian, or managing or possessory conservator of a child leaving the child in a situation where the child would be exposed to an immediate danger of physical or mental harm. In such cases, the caregiver leaves without arranging the necessary care for the child, with no intent to return.</a:t>
            </a:r>
          </a:p>
        </p:txBody>
      </p:sp>
    </p:spTree>
    <p:extLst>
      <p:ext uri="{BB962C8B-B14F-4D97-AF65-F5344CB8AC3E}">
        <p14:creationId xmlns:p14="http://schemas.microsoft.com/office/powerpoint/2010/main" val="339154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57253-8801-40BF-A496-F39C7011DE81}"/>
              </a:ext>
            </a:extLst>
          </p:cNvPr>
          <p:cNvSpPr/>
          <p:nvPr/>
        </p:nvSpPr>
        <p:spPr>
          <a:xfrm>
            <a:off x="2286000" y="2136339"/>
            <a:ext cx="4572000" cy="2585323"/>
          </a:xfrm>
          <a:prstGeom prst="rect">
            <a:avLst/>
          </a:prstGeom>
        </p:spPr>
        <p:txBody>
          <a:bodyPr>
            <a:spAutoFit/>
          </a:bodyPr>
          <a:lstStyle/>
          <a:p>
            <a:r>
              <a:rPr lang="en-US" b="1" i="1" dirty="0"/>
              <a:t>Refusal to Assume Parental Responsibility </a:t>
            </a:r>
            <a:r>
              <a:rPr lang="en-US" dirty="0"/>
              <a:t>(RAPR)</a:t>
            </a:r>
          </a:p>
          <a:p>
            <a:endParaRPr lang="en-US" dirty="0"/>
          </a:p>
          <a:p>
            <a:r>
              <a:rPr lang="en-US" dirty="0"/>
              <a:t>The person responsible for a child’s care, custody, or welfare fails to permit the child to return home without arranging for the necessary care after the child has been absent for any reason. This includes having been in residential placement or having run away.</a:t>
            </a:r>
          </a:p>
        </p:txBody>
      </p:sp>
    </p:spTree>
    <p:extLst>
      <p:ext uri="{BB962C8B-B14F-4D97-AF65-F5344CB8AC3E}">
        <p14:creationId xmlns:p14="http://schemas.microsoft.com/office/powerpoint/2010/main" val="208845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47D66-9478-4194-874E-3320835C5180}"/>
              </a:ext>
            </a:extLst>
          </p:cNvPr>
          <p:cNvSpPr/>
          <p:nvPr/>
        </p:nvSpPr>
        <p:spPr>
          <a:xfrm>
            <a:off x="186813" y="1307690"/>
            <a:ext cx="8750710" cy="5078313"/>
          </a:xfrm>
          <a:prstGeom prst="rect">
            <a:avLst/>
          </a:prstGeom>
        </p:spPr>
        <p:txBody>
          <a:bodyPr wrap="square">
            <a:spAutoFit/>
          </a:bodyPr>
          <a:lstStyle/>
          <a:p>
            <a:endParaRPr lang="en-US" dirty="0"/>
          </a:p>
          <a:p>
            <a:r>
              <a:rPr lang="en-US" dirty="0"/>
              <a:t>It is not neglect if a person responsible for a child’s care, custody, or welfare does any of the following: </a:t>
            </a:r>
          </a:p>
          <a:p>
            <a:endParaRPr lang="en-US" dirty="0"/>
          </a:p>
          <a:p>
            <a:r>
              <a:rPr lang="en-US" dirty="0"/>
              <a:t>•Refuses to permit the child to remain in or return to the child’s home, when the following are true:</a:t>
            </a:r>
          </a:p>
          <a:p>
            <a:r>
              <a:rPr lang="en-US" dirty="0"/>
              <a:t> ◦The child has a severe emotional disturbance.</a:t>
            </a:r>
          </a:p>
          <a:p>
            <a:r>
              <a:rPr lang="en-US" dirty="0"/>
              <a:t>◦The person’s refusal is based solely on the person’s inability to obtain mental health services necessary to protect the safety and well-being of the child.</a:t>
            </a:r>
          </a:p>
          <a:p>
            <a:r>
              <a:rPr lang="en-US" dirty="0"/>
              <a:t>◦The person has exhausted all reasonable means available to the person to obtain the mental health services necessary to protect the safety and well-being of the child.</a:t>
            </a:r>
          </a:p>
          <a:p>
            <a:endParaRPr lang="en-US" dirty="0"/>
          </a:p>
          <a:p>
            <a:r>
              <a:rPr lang="en-US" dirty="0"/>
              <a:t>•Obtains an opinion from more than one medical provider relating to the child’s medical care, transfers the child’s medical care to a new medical provider; or transfers the child to another health care facility.</a:t>
            </a:r>
          </a:p>
          <a:p>
            <a:endParaRPr lang="en-US" dirty="0"/>
          </a:p>
          <a:p>
            <a:r>
              <a:rPr lang="en-US" dirty="0"/>
              <a:t>•Allows the child to engage in independent activities that are appropriate and typical for the child’s level of maturity, physical condition, developmental abilities or culture.</a:t>
            </a:r>
          </a:p>
        </p:txBody>
      </p:sp>
      <p:sp>
        <p:nvSpPr>
          <p:cNvPr id="3" name="TextBox 2">
            <a:extLst>
              <a:ext uri="{FF2B5EF4-FFF2-40B4-BE49-F238E27FC236}">
                <a16:creationId xmlns:a16="http://schemas.microsoft.com/office/drawing/2014/main" id="{AEA6B257-53C7-47DE-AA81-749939EF96CD}"/>
              </a:ext>
            </a:extLst>
          </p:cNvPr>
          <p:cNvSpPr txBox="1"/>
          <p:nvPr/>
        </p:nvSpPr>
        <p:spPr>
          <a:xfrm>
            <a:off x="3923071" y="403123"/>
            <a:ext cx="2691442" cy="461665"/>
          </a:xfrm>
          <a:prstGeom prst="rect">
            <a:avLst/>
          </a:prstGeom>
          <a:noFill/>
        </p:spPr>
        <p:txBody>
          <a:bodyPr wrap="none" rtlCol="0">
            <a:spAutoFit/>
          </a:bodyPr>
          <a:lstStyle/>
          <a:p>
            <a:r>
              <a:rPr lang="en-US" sz="2400" dirty="0">
                <a:solidFill>
                  <a:schemeClr val="bg1"/>
                </a:solidFill>
              </a:rPr>
              <a:t>Exclusion to Neglect</a:t>
            </a:r>
          </a:p>
        </p:txBody>
      </p:sp>
    </p:spTree>
    <p:extLst>
      <p:ext uri="{BB962C8B-B14F-4D97-AF65-F5344CB8AC3E}">
        <p14:creationId xmlns:p14="http://schemas.microsoft.com/office/powerpoint/2010/main" val="111139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461" y="1558635"/>
            <a:ext cx="8392952" cy="830997"/>
          </a:xfrm>
          <a:prstGeom prst="rect">
            <a:avLst/>
          </a:prstGeom>
          <a:noFill/>
        </p:spPr>
        <p:txBody>
          <a:bodyPr wrap="square" rtlCol="0">
            <a:spAutoFit/>
          </a:bodyPr>
          <a:lstStyle/>
          <a:p>
            <a:r>
              <a:rPr lang="en-US" sz="2400" b="1" dirty="0">
                <a:solidFill>
                  <a:srgbClr val="002F87"/>
                </a:solidFill>
              </a:rPr>
              <a:t>At the end of an investigation, the caseworker must assign a disposition to each allegation identified in the investigation.</a:t>
            </a:r>
          </a:p>
        </p:txBody>
      </p:sp>
      <p:sp>
        <p:nvSpPr>
          <p:cNvPr id="9" name="TextBox 8"/>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Dispositions</a:t>
            </a:r>
          </a:p>
        </p:txBody>
      </p:sp>
      <p:sp>
        <p:nvSpPr>
          <p:cNvPr id="10" name="TextBox 9"/>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1" name="TextBox 10"/>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
        <p:nvSpPr>
          <p:cNvPr id="3" name="TextBox 2"/>
          <p:cNvSpPr txBox="1"/>
          <p:nvPr/>
        </p:nvSpPr>
        <p:spPr>
          <a:xfrm>
            <a:off x="420319" y="2743199"/>
            <a:ext cx="4520659" cy="2605842"/>
          </a:xfrm>
          <a:prstGeom prst="rect">
            <a:avLst/>
          </a:prstGeom>
          <a:noFill/>
          <a:effectLst>
            <a:outerShdw blurRad="38100" dist="25400" dir="2700000" algn="tl" rotWithShape="0">
              <a:prstClr val="black">
                <a:alpha val="60000"/>
              </a:prstClr>
            </a:outerShdw>
          </a:effectLst>
        </p:spPr>
        <p:txBody>
          <a:bodyPr wrap="square" rtlCol="0">
            <a:spAutoFit/>
          </a:bodyPr>
          <a:lstStyle/>
          <a:p>
            <a:pPr marL="182880" indent="-182880">
              <a:lnSpc>
                <a:spcPts val="3100"/>
              </a:lnSpc>
              <a:spcBef>
                <a:spcPts val="2400"/>
              </a:spcBef>
              <a:buClr>
                <a:srgbClr val="FFC000"/>
              </a:buClr>
              <a:buSzPct val="85000"/>
              <a:buFont typeface="Arial" panose="020B0604020202020204" pitchFamily="34" charset="0"/>
              <a:buChar char="•"/>
            </a:pPr>
            <a:r>
              <a:rPr lang="en-US" sz="2400" b="1" dirty="0">
                <a:solidFill>
                  <a:schemeClr val="bg1"/>
                </a:solidFill>
              </a:rPr>
              <a:t>Ruled out</a:t>
            </a:r>
          </a:p>
          <a:p>
            <a:pPr marL="182880" indent="-182880">
              <a:lnSpc>
                <a:spcPts val="3100"/>
              </a:lnSpc>
              <a:spcBef>
                <a:spcPts val="2400"/>
              </a:spcBef>
              <a:buClr>
                <a:srgbClr val="FFC000"/>
              </a:buClr>
              <a:buSzPct val="85000"/>
              <a:buFont typeface="Arial" panose="020B0604020202020204" pitchFamily="34" charset="0"/>
              <a:buChar char="•"/>
            </a:pPr>
            <a:r>
              <a:rPr lang="en-US" sz="2400" b="1" dirty="0">
                <a:solidFill>
                  <a:schemeClr val="bg1"/>
                </a:solidFill>
              </a:rPr>
              <a:t>Reason to believe</a:t>
            </a:r>
          </a:p>
          <a:p>
            <a:pPr marL="182880" indent="-182880">
              <a:lnSpc>
                <a:spcPts val="3100"/>
              </a:lnSpc>
              <a:spcBef>
                <a:spcPts val="2400"/>
              </a:spcBef>
              <a:buClr>
                <a:srgbClr val="FFC000"/>
              </a:buClr>
              <a:buSzPct val="85000"/>
              <a:buFont typeface="Arial" panose="020B0604020202020204" pitchFamily="34" charset="0"/>
              <a:buChar char="•"/>
            </a:pPr>
            <a:r>
              <a:rPr lang="en-US" sz="2400" b="1" dirty="0">
                <a:solidFill>
                  <a:schemeClr val="bg1"/>
                </a:solidFill>
              </a:rPr>
              <a:t>Unable to determine</a:t>
            </a:r>
          </a:p>
          <a:p>
            <a:pPr marL="182880" indent="-182880">
              <a:lnSpc>
                <a:spcPts val="3100"/>
              </a:lnSpc>
              <a:spcBef>
                <a:spcPts val="2400"/>
              </a:spcBef>
              <a:buClr>
                <a:srgbClr val="FFC000"/>
              </a:buClr>
              <a:buSzPct val="85000"/>
              <a:buFont typeface="Arial" panose="020B0604020202020204" pitchFamily="34" charset="0"/>
              <a:buChar char="•"/>
            </a:pPr>
            <a:r>
              <a:rPr lang="en-US" sz="2400" b="1" dirty="0">
                <a:solidFill>
                  <a:schemeClr val="bg1"/>
                </a:solidFill>
              </a:rPr>
              <a:t>Unable to complete</a:t>
            </a:r>
          </a:p>
        </p:txBody>
      </p:sp>
      <p:graphicFrame>
        <p:nvGraphicFramePr>
          <p:cNvPr id="8" name="Chart 7">
            <a:extLst>
              <a:ext uri="{FF2B5EF4-FFF2-40B4-BE49-F238E27FC236}">
                <a16:creationId xmlns:a16="http://schemas.microsoft.com/office/drawing/2014/main" id="{D8EAB612-A1D8-4610-ADD7-C97B8F2BAAA4}"/>
              </a:ext>
            </a:extLst>
          </p:cNvPr>
          <p:cNvGraphicFramePr/>
          <p:nvPr>
            <p:extLst>
              <p:ext uri="{D42A27DB-BD31-4B8C-83A1-F6EECF244321}">
                <p14:modId xmlns:p14="http://schemas.microsoft.com/office/powerpoint/2010/main" val="2108467120"/>
              </p:ext>
            </p:extLst>
          </p:nvPr>
        </p:nvGraphicFramePr>
        <p:xfrm>
          <a:off x="4020670" y="2495951"/>
          <a:ext cx="5589182" cy="4082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431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Types of Removals</a:t>
            </a: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
        <p:nvSpPr>
          <p:cNvPr id="6" name="TextBox 5">
            <a:extLst>
              <a:ext uri="{FF2B5EF4-FFF2-40B4-BE49-F238E27FC236}">
                <a16:creationId xmlns:a16="http://schemas.microsoft.com/office/drawing/2014/main" id="{F6E0CD03-F506-7846-9AD2-CC9AEDD0D604}"/>
              </a:ext>
            </a:extLst>
          </p:cNvPr>
          <p:cNvSpPr txBox="1"/>
          <p:nvPr/>
        </p:nvSpPr>
        <p:spPr>
          <a:xfrm>
            <a:off x="1" y="1294635"/>
            <a:ext cx="5973288" cy="8764643"/>
          </a:xfrm>
          <a:prstGeom prst="rect">
            <a:avLst/>
          </a:prstGeom>
          <a:noFill/>
          <a:effectLst>
            <a:outerShdw blurRad="50800" dist="25400" dir="2700000" algn="tl" rotWithShape="0">
              <a:prstClr val="black">
                <a:alpha val="60000"/>
              </a:prstClr>
            </a:outerShdw>
          </a:effectLst>
        </p:spPr>
        <p:txBody>
          <a:bodyPr wrap="square" rtlCol="0">
            <a:spAutoFit/>
          </a:bodyPr>
          <a:lstStyle/>
          <a:p>
            <a:pPr algn="r" defTabSz="91440">
              <a:lnSpc>
                <a:spcPts val="3000"/>
              </a:lnSpc>
              <a:spcBef>
                <a:spcPts val="4800"/>
              </a:spcBef>
            </a:pPr>
            <a:r>
              <a:rPr lang="en-US" sz="3200" b="1" dirty="0">
                <a:solidFill>
                  <a:schemeClr val="bg1"/>
                </a:solidFill>
              </a:rPr>
              <a:t>Emergency without a Court Order</a:t>
            </a:r>
          </a:p>
          <a:p>
            <a:pPr algn="r" defTabSz="91440">
              <a:lnSpc>
                <a:spcPts val="3300"/>
              </a:lnSpc>
            </a:pPr>
            <a:r>
              <a:rPr lang="en-US" sz="2800" b="1" dirty="0">
                <a:solidFill>
                  <a:schemeClr val="bg1"/>
                </a:solidFill>
              </a:rPr>
              <a:t>“Exigent Circumstances”		 </a:t>
            </a:r>
          </a:p>
          <a:p>
            <a:pPr algn="r" defTabSz="91440">
              <a:lnSpc>
                <a:spcPts val="3100"/>
              </a:lnSpc>
            </a:pPr>
            <a:r>
              <a:rPr lang="en-US" sz="2200" i="1" dirty="0">
                <a:solidFill>
                  <a:schemeClr val="bg1"/>
                </a:solidFill>
              </a:rPr>
              <a:t>Texas Family Code 262.104				</a:t>
            </a:r>
            <a:br>
              <a:rPr lang="en-US" sz="2200" b="1" dirty="0">
                <a:solidFill>
                  <a:schemeClr val="bg1"/>
                </a:solidFill>
              </a:rPr>
            </a:br>
            <a:endParaRPr lang="en-US" sz="2200" b="1" dirty="0">
              <a:solidFill>
                <a:schemeClr val="bg1"/>
              </a:solidFill>
            </a:endParaRPr>
          </a:p>
          <a:p>
            <a:pPr algn="r" defTabSz="91440">
              <a:lnSpc>
                <a:spcPts val="3300"/>
              </a:lnSpc>
              <a:spcBef>
                <a:spcPts val="1200"/>
              </a:spcBef>
            </a:pPr>
            <a:r>
              <a:rPr lang="en-US" sz="3200" b="1" dirty="0">
                <a:solidFill>
                  <a:schemeClr val="bg1"/>
                </a:solidFill>
              </a:rPr>
              <a:t>Emergency with a Court Order						</a:t>
            </a:r>
          </a:p>
          <a:p>
            <a:pPr algn="r" defTabSz="91440">
              <a:lnSpc>
                <a:spcPts val="3100"/>
              </a:lnSpc>
            </a:pPr>
            <a:r>
              <a:rPr lang="en-US" sz="2200" i="1" dirty="0">
                <a:solidFill>
                  <a:schemeClr val="bg1"/>
                </a:solidFill>
              </a:rPr>
              <a:t>Texas Family Code 262.101							</a:t>
            </a:r>
          </a:p>
          <a:p>
            <a:pPr algn="r" defTabSz="91440">
              <a:lnSpc>
                <a:spcPts val="1800"/>
              </a:lnSpc>
            </a:pPr>
            <a:endParaRPr lang="en-US" sz="1200" b="1" i="1" dirty="0">
              <a:solidFill>
                <a:schemeClr val="bg1"/>
              </a:solidFill>
            </a:endParaRPr>
          </a:p>
          <a:p>
            <a:pPr algn="r" defTabSz="91440">
              <a:lnSpc>
                <a:spcPts val="1800"/>
              </a:lnSpc>
            </a:pPr>
            <a:endParaRPr lang="en-US" sz="1200" b="1" i="1" dirty="0">
              <a:solidFill>
                <a:schemeClr val="bg1"/>
              </a:solidFill>
            </a:endParaRPr>
          </a:p>
          <a:p>
            <a:pPr defTabSz="91440">
              <a:lnSpc>
                <a:spcPts val="1800"/>
              </a:lnSpc>
            </a:pPr>
            <a:r>
              <a:rPr lang="en-US" sz="1400" b="1" i="1" u="sng" dirty="0">
                <a:solidFill>
                  <a:schemeClr val="bg1"/>
                </a:solidFill>
              </a:rPr>
              <a:t>Note: </a:t>
            </a:r>
            <a:r>
              <a:rPr lang="en-US" sz="1400" b="1" i="1" dirty="0">
                <a:solidFill>
                  <a:schemeClr val="bg1"/>
                </a:solidFill>
              </a:rPr>
              <a:t>House Bill 567, 87th Legislative Session (2021), removed the Department of Family &amp; Protective Services (DFPS) ability to request a non-emergency removal beginning September 1, 2021. DFPS staff must continue to ensure child safety by seeking other forms of legal intervention, community engagement, community resources, or family support; when applicable. </a:t>
            </a:r>
          </a:p>
          <a:p>
            <a:pPr algn="r" defTabSz="91440">
              <a:lnSpc>
                <a:spcPts val="3300"/>
              </a:lnSpc>
              <a:spcBef>
                <a:spcPts val="5400"/>
              </a:spcBef>
            </a:pPr>
            <a:r>
              <a:rPr lang="en-US" sz="2200" i="1" dirty="0">
                <a:solidFill>
                  <a:schemeClr val="bg1"/>
                </a:solidFill>
              </a:rPr>
              <a:t>			</a:t>
            </a:r>
          </a:p>
          <a:p>
            <a:pPr algn="r" defTabSz="91440">
              <a:lnSpc>
                <a:spcPts val="3300"/>
              </a:lnSpc>
              <a:spcBef>
                <a:spcPts val="5400"/>
              </a:spcBef>
            </a:pPr>
            <a:endParaRPr lang="en-US" sz="3600" b="1" dirty="0">
              <a:solidFill>
                <a:schemeClr val="bg1"/>
              </a:solidFill>
            </a:endParaRPr>
          </a:p>
          <a:p>
            <a:pPr algn="r" defTabSz="91440">
              <a:lnSpc>
                <a:spcPts val="3300"/>
              </a:lnSpc>
              <a:spcBef>
                <a:spcPts val="5400"/>
              </a:spcBef>
            </a:pPr>
            <a:endParaRPr lang="en-US" sz="3600" b="1" dirty="0">
              <a:solidFill>
                <a:schemeClr val="bg1"/>
              </a:solidFill>
            </a:endParaRPr>
          </a:p>
          <a:p>
            <a:pPr algn="r" defTabSz="91440">
              <a:lnSpc>
                <a:spcPts val="3300"/>
              </a:lnSpc>
              <a:spcBef>
                <a:spcPts val="5400"/>
              </a:spcBef>
            </a:pPr>
            <a:endParaRPr lang="en-US" sz="3600" b="1" dirty="0">
              <a:solidFill>
                <a:schemeClr val="bg1"/>
              </a:solidFill>
            </a:endParaRPr>
          </a:p>
        </p:txBody>
      </p:sp>
    </p:spTree>
    <p:extLst>
      <p:ext uri="{BB962C8B-B14F-4D97-AF65-F5344CB8AC3E}">
        <p14:creationId xmlns:p14="http://schemas.microsoft.com/office/powerpoint/2010/main" val="233772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FPS State and Regional Map">
            <a:extLst>
              <a:ext uri="{FF2B5EF4-FFF2-40B4-BE49-F238E27FC236}">
                <a16:creationId xmlns:a16="http://schemas.microsoft.com/office/drawing/2014/main" id="{B737BA08-1BE7-5A65-3892-F7D61002B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171" y="1230924"/>
            <a:ext cx="5537444" cy="498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4A262B-0515-0A73-842E-FFAAAF685C5E}"/>
              </a:ext>
            </a:extLst>
          </p:cNvPr>
          <p:cNvSpPr txBox="1"/>
          <p:nvPr/>
        </p:nvSpPr>
        <p:spPr>
          <a:xfrm>
            <a:off x="2912013" y="233627"/>
            <a:ext cx="4839286" cy="707886"/>
          </a:xfrm>
          <a:prstGeom prst="rect">
            <a:avLst/>
          </a:prstGeom>
          <a:noFill/>
        </p:spPr>
        <p:txBody>
          <a:bodyPr wrap="square" rtlCol="0">
            <a:spAutoFit/>
          </a:bodyPr>
          <a:lstStyle/>
          <a:p>
            <a:r>
              <a:rPr lang="en-US" sz="4000" dirty="0">
                <a:solidFill>
                  <a:schemeClr val="bg1"/>
                </a:solidFill>
              </a:rPr>
              <a:t>DFPS Regional Map</a:t>
            </a:r>
          </a:p>
        </p:txBody>
      </p:sp>
    </p:spTree>
    <p:extLst>
      <p:ext uri="{BB962C8B-B14F-4D97-AF65-F5344CB8AC3E}">
        <p14:creationId xmlns:p14="http://schemas.microsoft.com/office/powerpoint/2010/main" val="49862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070" y="1260640"/>
            <a:ext cx="8541330" cy="707886"/>
          </a:xfrm>
          <a:prstGeom prst="rect">
            <a:avLst/>
          </a:prstGeom>
          <a:noFill/>
        </p:spPr>
        <p:txBody>
          <a:bodyPr wrap="square" rtlCol="0">
            <a:spAutoFit/>
          </a:bodyPr>
          <a:lstStyle/>
          <a:p>
            <a:r>
              <a:rPr lang="en-US" sz="2000" b="1" dirty="0">
                <a:solidFill>
                  <a:srgbClr val="002F87"/>
                </a:solidFill>
              </a:rPr>
              <a:t>Staff identify the least restrictive intervention that is reasonably anticipated to </a:t>
            </a:r>
            <a:br>
              <a:rPr lang="en-US" sz="2000" b="1" dirty="0">
                <a:solidFill>
                  <a:srgbClr val="002F87"/>
                </a:solidFill>
              </a:rPr>
            </a:br>
            <a:r>
              <a:rPr lang="en-US" sz="2000" b="1" spc="-20" dirty="0">
                <a:solidFill>
                  <a:srgbClr val="002F87"/>
                </a:solidFill>
              </a:rPr>
              <a:t>keep the child safe.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062" t="20153" r="9013" b="10245"/>
          <a:stretch/>
        </p:blipFill>
        <p:spPr>
          <a:xfrm>
            <a:off x="8395855" y="1668048"/>
            <a:ext cx="488378" cy="4289407"/>
          </a:xfrm>
          <a:prstGeom prst="rect">
            <a:avLst/>
          </a:prstGeom>
        </p:spPr>
      </p:pic>
      <p:sp>
        <p:nvSpPr>
          <p:cNvPr id="7" name="TextBox 6"/>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Least Restrictive Intervention</a:t>
            </a:r>
          </a:p>
        </p:txBody>
      </p:sp>
      <p:sp>
        <p:nvSpPr>
          <p:cNvPr id="8" name="TextBox 7"/>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9" name="TextBox 8"/>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
        <p:nvSpPr>
          <p:cNvPr id="4" name="TextBox 3">
            <a:extLst>
              <a:ext uri="{FF2B5EF4-FFF2-40B4-BE49-F238E27FC236}">
                <a16:creationId xmlns:a16="http://schemas.microsoft.com/office/drawing/2014/main" id="{D62EF1BC-DCCB-4BBB-9DFC-285D5BF39216}"/>
              </a:ext>
            </a:extLst>
          </p:cNvPr>
          <p:cNvSpPr txBox="1"/>
          <p:nvPr/>
        </p:nvSpPr>
        <p:spPr>
          <a:xfrm>
            <a:off x="259767" y="2104096"/>
            <a:ext cx="3470576" cy="3493264"/>
          </a:xfrm>
          <a:prstGeom prst="rect">
            <a:avLst/>
          </a:prstGeom>
          <a:noFill/>
        </p:spPr>
        <p:txBody>
          <a:bodyPr wrap="square" rtlCol="0">
            <a:spAutoFit/>
          </a:bodyPr>
          <a:lstStyle/>
          <a:p>
            <a:pPr>
              <a:spcBef>
                <a:spcPts val="1200"/>
              </a:spcBef>
              <a:buClr>
                <a:srgbClr val="002F87"/>
              </a:buClr>
              <a:buSzPct val="85000"/>
            </a:pPr>
            <a:r>
              <a:rPr lang="en-US" sz="1700" dirty="0">
                <a:solidFill>
                  <a:srgbClr val="002F87"/>
                </a:solidFill>
              </a:rPr>
              <a:t>The Department can also provide </a:t>
            </a:r>
            <a:r>
              <a:rPr lang="en-US" sz="1700" b="1" dirty="0">
                <a:solidFill>
                  <a:srgbClr val="002F87"/>
                </a:solidFill>
              </a:rPr>
              <a:t>Family-Based Safety Services (FBSS) </a:t>
            </a:r>
            <a:r>
              <a:rPr lang="en-US" sz="1700" dirty="0">
                <a:solidFill>
                  <a:srgbClr val="002F87"/>
                </a:solidFill>
              </a:rPr>
              <a:t>which are designed to maintain children safely in their homes—or make it possible for children to return home—by strengthening the ability of families to protect their children and reducing threats to their safety. These services are provided directly by Department staff, through contracted service providers, or through referrals to community-based providers. </a:t>
            </a:r>
          </a:p>
        </p:txBody>
      </p:sp>
      <p:pic>
        <p:nvPicPr>
          <p:cNvPr id="3" name="Picture 2">
            <a:extLst>
              <a:ext uri="{FF2B5EF4-FFF2-40B4-BE49-F238E27FC236}">
                <a16:creationId xmlns:a16="http://schemas.microsoft.com/office/drawing/2014/main" id="{19853505-B2B2-4F38-A2D0-57B29D400942}"/>
              </a:ext>
            </a:extLst>
          </p:cNvPr>
          <p:cNvPicPr>
            <a:picLocks noChangeAspect="1"/>
          </p:cNvPicPr>
          <p:nvPr/>
        </p:nvPicPr>
        <p:blipFill>
          <a:blip r:embed="rId4"/>
          <a:stretch>
            <a:fillRect/>
          </a:stretch>
        </p:blipFill>
        <p:spPr>
          <a:xfrm>
            <a:off x="3959612" y="1866997"/>
            <a:ext cx="4405076" cy="3822674"/>
          </a:xfrm>
          <a:prstGeom prst="rect">
            <a:avLst/>
          </a:prstGeom>
        </p:spPr>
      </p:pic>
    </p:spTree>
    <p:extLst>
      <p:ext uri="{BB962C8B-B14F-4D97-AF65-F5344CB8AC3E}">
        <p14:creationId xmlns:p14="http://schemas.microsoft.com/office/powerpoint/2010/main" val="4139061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E7A31-8164-4814-A8EF-2EA56B2B1BBF}"/>
              </a:ext>
            </a:extLst>
          </p:cNvPr>
          <p:cNvSpPr txBox="1"/>
          <p:nvPr/>
        </p:nvSpPr>
        <p:spPr>
          <a:xfrm>
            <a:off x="3097162" y="294969"/>
            <a:ext cx="6091296" cy="461665"/>
          </a:xfrm>
          <a:prstGeom prst="rect">
            <a:avLst/>
          </a:prstGeom>
          <a:noFill/>
        </p:spPr>
        <p:txBody>
          <a:bodyPr wrap="square" rtlCol="0">
            <a:spAutoFit/>
          </a:bodyPr>
          <a:lstStyle/>
          <a:p>
            <a:r>
              <a:rPr lang="en-US" sz="2400">
                <a:solidFill>
                  <a:schemeClr val="bg1"/>
                </a:solidFill>
              </a:rPr>
              <a:t>Family Based Safety Services ~ FBSS</a:t>
            </a:r>
          </a:p>
        </p:txBody>
      </p:sp>
      <p:sp>
        <p:nvSpPr>
          <p:cNvPr id="3" name="Rectangle 2">
            <a:extLst>
              <a:ext uri="{FF2B5EF4-FFF2-40B4-BE49-F238E27FC236}">
                <a16:creationId xmlns:a16="http://schemas.microsoft.com/office/drawing/2014/main" id="{0B20828D-AA8A-4F37-9117-7BC936A0447E}"/>
              </a:ext>
            </a:extLst>
          </p:cNvPr>
          <p:cNvSpPr/>
          <p:nvPr/>
        </p:nvSpPr>
        <p:spPr>
          <a:xfrm>
            <a:off x="1071715" y="1474839"/>
            <a:ext cx="6587613" cy="3416320"/>
          </a:xfrm>
          <a:prstGeom prst="rect">
            <a:avLst/>
          </a:prstGeom>
        </p:spPr>
        <p:txBody>
          <a:bodyPr wrap="square">
            <a:spAutoFit/>
          </a:bodyPr>
          <a:lstStyle/>
          <a:p>
            <a:r>
              <a:rPr lang="en-US" sz="2400" dirty="0"/>
              <a:t>*Services offered to families when the child is at risk of abuse/neglect, but safety plan options can effectively protect the child.</a:t>
            </a:r>
          </a:p>
          <a:p>
            <a:endParaRPr lang="en-US" sz="2400" dirty="0"/>
          </a:p>
          <a:p>
            <a:endParaRPr lang="en-US" sz="2400" dirty="0"/>
          </a:p>
          <a:p>
            <a:r>
              <a:rPr lang="en-US" sz="2400" dirty="0"/>
              <a:t>*Child may be in a parental child safety placement (PCSP) outside the parent’s home or may remain in the parent’s home, but the parents retain legal custody while working with CPS services.</a:t>
            </a:r>
          </a:p>
        </p:txBody>
      </p:sp>
    </p:spTree>
    <p:extLst>
      <p:ext uri="{BB962C8B-B14F-4D97-AF65-F5344CB8AC3E}">
        <p14:creationId xmlns:p14="http://schemas.microsoft.com/office/powerpoint/2010/main" val="146767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9D938-132D-B4F8-D98B-E25D3B6953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CE92D64-72D4-0CC4-B240-A5EFB723441C}"/>
              </a:ext>
            </a:extLst>
          </p:cNvPr>
          <p:cNvSpPr txBox="1"/>
          <p:nvPr/>
        </p:nvSpPr>
        <p:spPr>
          <a:xfrm>
            <a:off x="374070" y="1260640"/>
            <a:ext cx="8541330" cy="4154984"/>
          </a:xfrm>
          <a:prstGeom prst="rect">
            <a:avLst/>
          </a:prstGeom>
          <a:noFill/>
        </p:spPr>
        <p:txBody>
          <a:bodyPr wrap="square" rtlCol="0">
            <a:spAutoFit/>
          </a:bodyPr>
          <a:lstStyle/>
          <a:p>
            <a:r>
              <a:rPr lang="en-US" sz="2400" b="1" dirty="0"/>
              <a:t>What is Texas Family First (TFF)</a:t>
            </a:r>
          </a:p>
          <a:p>
            <a:r>
              <a:rPr lang="en-US" sz="2400" dirty="0"/>
              <a:t>Texas Family First is a prevention program.  This innovative program supports Texas families by giving them the tools to help them remain safely intact and prevent children from entering the foster care system. By providing greater access to mental health services and improved parenting skills, the Texas Family First program aims to increase the number of children who can remain at home with their families. Courts now have additional options when making decisions about placements and out-of-home care.</a:t>
            </a:r>
          </a:p>
          <a:p>
            <a:endParaRPr lang="en-US" sz="2400" b="1" spc="-20" dirty="0">
              <a:solidFill>
                <a:srgbClr val="002F87"/>
              </a:solidFill>
            </a:endParaRPr>
          </a:p>
          <a:p>
            <a:r>
              <a:rPr lang="en-US" sz="2400" b="1" spc="-20" dirty="0">
                <a:solidFill>
                  <a:srgbClr val="002F87"/>
                </a:solidFill>
              </a:rPr>
              <a:t>TFF is currently available in Regions 1, 2, 3W, 6a, 8a and 8b. </a:t>
            </a:r>
          </a:p>
        </p:txBody>
      </p:sp>
      <p:sp>
        <p:nvSpPr>
          <p:cNvPr id="7" name="TextBox 6">
            <a:extLst>
              <a:ext uri="{FF2B5EF4-FFF2-40B4-BE49-F238E27FC236}">
                <a16:creationId xmlns:a16="http://schemas.microsoft.com/office/drawing/2014/main" id="{C9FE741F-97F1-9E68-7C14-40E49B4B49F3}"/>
              </a:ext>
            </a:extLst>
          </p:cNvPr>
          <p:cNvSpPr txBox="1"/>
          <p:nvPr/>
        </p:nvSpPr>
        <p:spPr>
          <a:xfrm>
            <a:off x="2998823" y="315693"/>
            <a:ext cx="5047071"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FBSS VS Texas Family First</a:t>
            </a:r>
          </a:p>
        </p:txBody>
      </p:sp>
      <p:sp>
        <p:nvSpPr>
          <p:cNvPr id="9" name="TextBox 8">
            <a:extLst>
              <a:ext uri="{FF2B5EF4-FFF2-40B4-BE49-F238E27FC236}">
                <a16:creationId xmlns:a16="http://schemas.microsoft.com/office/drawing/2014/main" id="{EFAFCD10-D968-D007-AF75-B3D174424842}"/>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1866884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4F74-430C-CC44-CFB0-2CF391C5F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DD6A244-C2D0-9102-2820-4027D6D9EEB3}"/>
              </a:ext>
            </a:extLst>
          </p:cNvPr>
          <p:cNvSpPr txBox="1"/>
          <p:nvPr/>
        </p:nvSpPr>
        <p:spPr>
          <a:xfrm>
            <a:off x="374070" y="1845415"/>
            <a:ext cx="8541330" cy="3908762"/>
          </a:xfrm>
          <a:prstGeom prst="rect">
            <a:avLst/>
          </a:prstGeom>
          <a:noFill/>
        </p:spPr>
        <p:txBody>
          <a:bodyPr wrap="square" rtlCol="0">
            <a:spAutoFit/>
          </a:bodyPr>
          <a:lstStyle/>
          <a:p>
            <a:r>
              <a:rPr lang="en-US" sz="3200" b="1" dirty="0"/>
              <a:t>The difference between FBSS and TFF?</a:t>
            </a:r>
          </a:p>
          <a:p>
            <a:endParaRPr lang="en-US" sz="2400" b="1" spc="-20" dirty="0">
              <a:solidFill>
                <a:srgbClr val="002F87"/>
              </a:solidFill>
            </a:endParaRPr>
          </a:p>
          <a:p>
            <a:r>
              <a:rPr lang="en-US" sz="2400" b="1" spc="-20" dirty="0">
                <a:solidFill>
                  <a:srgbClr val="002F87"/>
                </a:solidFill>
              </a:rPr>
              <a:t>FBSS is a broader, non-evidence based program focused on family stabilization and resource connection within the community.  FBSS is often voluntary but can also be court ordered. </a:t>
            </a:r>
          </a:p>
          <a:p>
            <a:endParaRPr lang="en-US" sz="2400" b="1" spc="-20" dirty="0">
              <a:solidFill>
                <a:srgbClr val="002F87"/>
              </a:solidFill>
            </a:endParaRPr>
          </a:p>
          <a:p>
            <a:r>
              <a:rPr lang="en-US" sz="2400" b="1" spc="-20" dirty="0">
                <a:solidFill>
                  <a:srgbClr val="002F87"/>
                </a:solidFill>
              </a:rPr>
              <a:t>TFF is an enhancement to FBSS offering specialized, evidence based in-home services for high-risk cases.  Once a family agrees to TFF, services are court ordered to provide further support to the family. Average court involvement is 4-6 months. </a:t>
            </a:r>
          </a:p>
        </p:txBody>
      </p:sp>
      <p:sp>
        <p:nvSpPr>
          <p:cNvPr id="7" name="TextBox 6">
            <a:extLst>
              <a:ext uri="{FF2B5EF4-FFF2-40B4-BE49-F238E27FC236}">
                <a16:creationId xmlns:a16="http://schemas.microsoft.com/office/drawing/2014/main" id="{4FF594D7-299E-9D6F-1166-0A45E5C3B671}"/>
              </a:ext>
            </a:extLst>
          </p:cNvPr>
          <p:cNvSpPr txBox="1"/>
          <p:nvPr/>
        </p:nvSpPr>
        <p:spPr>
          <a:xfrm>
            <a:off x="2998823" y="315693"/>
            <a:ext cx="5047071"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FBSS VS Texas Family First</a:t>
            </a:r>
          </a:p>
        </p:txBody>
      </p:sp>
      <p:sp>
        <p:nvSpPr>
          <p:cNvPr id="9" name="TextBox 8">
            <a:extLst>
              <a:ext uri="{FF2B5EF4-FFF2-40B4-BE49-F238E27FC236}">
                <a16:creationId xmlns:a16="http://schemas.microsoft.com/office/drawing/2014/main" id="{E11C1376-BA1B-12E1-4D4B-2AFAAA0B9E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67480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0" y="2182505"/>
            <a:ext cx="8392952" cy="2492990"/>
          </a:xfrm>
          <a:prstGeom prst="rect">
            <a:avLst/>
          </a:prstGeom>
          <a:noFill/>
        </p:spPr>
        <p:txBody>
          <a:bodyPr wrap="square" rtlCol="0">
            <a:spAutoFit/>
          </a:bodyPr>
          <a:lstStyle/>
          <a:p>
            <a:pPr>
              <a:spcBef>
                <a:spcPts val="1200"/>
              </a:spcBef>
              <a:buClr>
                <a:srgbClr val="002F87"/>
              </a:buClr>
              <a:buSzPct val="85000"/>
            </a:pPr>
            <a:r>
              <a:rPr lang="en-US" sz="2200" b="1" dirty="0">
                <a:solidFill>
                  <a:srgbClr val="002F87"/>
                </a:solidFill>
              </a:rPr>
              <a:t>The Department will utilize a Safety Plan in the following instances: </a:t>
            </a:r>
          </a:p>
          <a:p>
            <a:pPr marL="342900" indent="-342900">
              <a:spcBef>
                <a:spcPts val="1200"/>
              </a:spcBef>
              <a:buClr>
                <a:srgbClr val="002F87"/>
              </a:buClr>
              <a:buSzPct val="85000"/>
              <a:buFont typeface="Arial" panose="020B0604020202020204" pitchFamily="34" charset="0"/>
              <a:buChar char="•"/>
            </a:pPr>
            <a:r>
              <a:rPr lang="en-US" sz="2200" dirty="0">
                <a:solidFill>
                  <a:srgbClr val="002F87"/>
                </a:solidFill>
              </a:rPr>
              <a:t>Parent and child remains in the same home with supervision in place</a:t>
            </a:r>
          </a:p>
          <a:p>
            <a:pPr marL="342900" indent="-342900">
              <a:spcBef>
                <a:spcPts val="1200"/>
              </a:spcBef>
              <a:buClr>
                <a:srgbClr val="002F87"/>
              </a:buClr>
              <a:buSzPct val="85000"/>
              <a:buFont typeface="Arial" panose="020B0604020202020204" pitchFamily="34" charset="0"/>
              <a:buChar char="•"/>
            </a:pPr>
            <a:r>
              <a:rPr lang="en-US" sz="2200" dirty="0">
                <a:solidFill>
                  <a:srgbClr val="002F87"/>
                </a:solidFill>
              </a:rPr>
              <a:t>Parent and child moves away from the danger to a safe environment</a:t>
            </a:r>
          </a:p>
          <a:p>
            <a:pPr marL="342900" indent="-342900">
              <a:spcBef>
                <a:spcPts val="1200"/>
              </a:spcBef>
              <a:buClr>
                <a:srgbClr val="002F87"/>
              </a:buClr>
              <a:buSzPct val="85000"/>
              <a:buFont typeface="Arial" panose="020B0604020202020204" pitchFamily="34" charset="0"/>
              <a:buChar char="•"/>
            </a:pPr>
            <a:r>
              <a:rPr lang="en-US" sz="2200" dirty="0">
                <a:solidFill>
                  <a:srgbClr val="002F87"/>
                </a:solidFill>
              </a:rPr>
              <a:t>Parental Child Safety Placement (PCSP) in place and there’s a safety plan outlining supervision between parent and child</a:t>
            </a:r>
          </a:p>
          <a:p>
            <a:pPr>
              <a:spcBef>
                <a:spcPts val="1200"/>
              </a:spcBef>
              <a:buClr>
                <a:srgbClr val="002F87"/>
              </a:buClr>
              <a:buSzPct val="85000"/>
            </a:pPr>
            <a:endParaRPr lang="en-US" sz="600" b="1" dirty="0">
              <a:solidFill>
                <a:srgbClr val="002F87"/>
              </a:solidFill>
            </a:endParaRPr>
          </a:p>
        </p:txBody>
      </p:sp>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107721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Safety Plans</a:t>
            </a:r>
          </a:p>
          <a:p>
            <a:pPr algn="r"/>
            <a:endParaRPr lang="en-US" sz="3200" b="1" dirty="0">
              <a:solidFill>
                <a:schemeClr val="bg1"/>
              </a:solidFill>
            </a:endParaRP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1974721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461" y="1558636"/>
            <a:ext cx="8392952" cy="4447371"/>
          </a:xfrm>
          <a:prstGeom prst="rect">
            <a:avLst/>
          </a:prstGeom>
          <a:noFill/>
        </p:spPr>
        <p:txBody>
          <a:bodyPr wrap="square" rtlCol="0">
            <a:spAutoFit/>
          </a:bodyPr>
          <a:lstStyle/>
          <a:p>
            <a:pPr>
              <a:spcBef>
                <a:spcPts val="1200"/>
              </a:spcBef>
              <a:buClr>
                <a:srgbClr val="002F87"/>
              </a:buClr>
              <a:buSzPct val="85000"/>
            </a:pPr>
            <a:r>
              <a:rPr lang="en-US" sz="2300" b="1" dirty="0">
                <a:solidFill>
                  <a:srgbClr val="002F87"/>
                </a:solidFill>
              </a:rPr>
              <a:t>Family Team Meetings (FTMs) are emergency meetings for available family members to address the immediate safety </a:t>
            </a:r>
            <a:br>
              <a:rPr lang="en-US" sz="2300" b="1" dirty="0">
                <a:solidFill>
                  <a:srgbClr val="002F87"/>
                </a:solidFill>
              </a:rPr>
            </a:br>
            <a:r>
              <a:rPr lang="en-US" sz="2300" b="1" dirty="0">
                <a:solidFill>
                  <a:srgbClr val="002F87"/>
                </a:solidFill>
              </a:rPr>
              <a:t>of a child.</a:t>
            </a:r>
          </a:p>
          <a:p>
            <a:pPr>
              <a:spcBef>
                <a:spcPts val="1200"/>
              </a:spcBef>
              <a:buClr>
                <a:srgbClr val="002F87"/>
              </a:buClr>
              <a:buSzPct val="85000"/>
            </a:pPr>
            <a:r>
              <a:rPr lang="en-US" sz="2300" dirty="0">
                <a:solidFill>
                  <a:srgbClr val="002F87"/>
                </a:solidFill>
              </a:rPr>
              <a:t>FTMs can occur within several hours of a need being identified. </a:t>
            </a:r>
          </a:p>
          <a:p>
            <a:pPr>
              <a:spcBef>
                <a:spcPts val="1200"/>
              </a:spcBef>
              <a:buClr>
                <a:srgbClr val="002F87"/>
              </a:buClr>
              <a:buSzPct val="85000"/>
            </a:pPr>
            <a:r>
              <a:rPr lang="en-US" sz="2300" dirty="0">
                <a:solidFill>
                  <a:srgbClr val="002F87"/>
                </a:solidFill>
              </a:rPr>
              <a:t>Family Team Meetings generally are held before a child is removed from the home, but may also be held during other stages of service, such as when a family receives Family-Based Safety Services or when a child is in DFPS conservatorship. </a:t>
            </a:r>
          </a:p>
          <a:p>
            <a:pPr>
              <a:spcBef>
                <a:spcPts val="1200"/>
              </a:spcBef>
              <a:buClr>
                <a:srgbClr val="002F87"/>
              </a:buClr>
              <a:buSzPct val="85000"/>
            </a:pPr>
            <a:r>
              <a:rPr lang="en-US" sz="2300" dirty="0">
                <a:solidFill>
                  <a:srgbClr val="002F87"/>
                </a:solidFill>
              </a:rPr>
              <a:t>They can also be offered to the family if it is believed the meeting will help the family come together to ensure the safety of the children, either with or without provision of services by DFPS.</a:t>
            </a:r>
          </a:p>
        </p:txBody>
      </p:sp>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Family Team Meetings </a:t>
            </a: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1006724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64AD-A47B-B68C-4F8D-D56C59BF837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7C50B4-061B-6044-EF0A-30CD1A2DF100}"/>
              </a:ext>
            </a:extLst>
          </p:cNvPr>
          <p:cNvSpPr/>
          <p:nvPr/>
        </p:nvSpPr>
        <p:spPr>
          <a:xfrm>
            <a:off x="186813" y="1307690"/>
            <a:ext cx="8750710" cy="5078313"/>
          </a:xfrm>
          <a:prstGeom prst="rect">
            <a:avLst/>
          </a:prstGeom>
        </p:spPr>
        <p:txBody>
          <a:bodyPr wrap="square">
            <a:spAutoFit/>
          </a:bodyPr>
          <a:lstStyle/>
          <a:p>
            <a:r>
              <a:rPr lang="en-US" dirty="0"/>
              <a:t>What happens when a child is in a facility in Juvenile Probation or the Texas Department of Juvenile Justice?</a:t>
            </a:r>
          </a:p>
          <a:p>
            <a:endParaRPr lang="en-US" dirty="0"/>
          </a:p>
          <a:p>
            <a:r>
              <a:rPr lang="en-US" dirty="0"/>
              <a:t>Due Diligence- Justice personnel must make a diligent effort to locate a parent or caregiver if they cannot locate a parent or caregiver or if a parent or caregiver refuses to take custody of a child when ready for release.</a:t>
            </a:r>
          </a:p>
          <a:p>
            <a:endParaRPr lang="en-US" dirty="0"/>
          </a:p>
          <a:p>
            <a:r>
              <a:rPr lang="en-US" dirty="0"/>
              <a:t>Report Early– This helps to start coordinating in order to prevent the child from being placed in foster care.</a:t>
            </a:r>
          </a:p>
          <a:p>
            <a:endParaRPr lang="en-US" dirty="0"/>
          </a:p>
          <a:p>
            <a:endParaRPr lang="en-US" dirty="0"/>
          </a:p>
          <a:p>
            <a:r>
              <a:rPr lang="en-US" dirty="0"/>
              <a:t>Remember… </a:t>
            </a:r>
          </a:p>
          <a:p>
            <a:endParaRPr lang="en-US" dirty="0"/>
          </a:p>
          <a:p>
            <a:r>
              <a:rPr lang="en-US" dirty="0"/>
              <a:t>Foster care is a last resort, so prior to DFPS taking custody of the child both DFPS and TJJD/Probation will likely have multiple meetings with front line and supervision staff.</a:t>
            </a:r>
          </a:p>
          <a:p>
            <a:endParaRPr lang="en-US" dirty="0"/>
          </a:p>
          <a:p>
            <a:r>
              <a:rPr lang="en-US" dirty="0"/>
              <a:t>The child does not have to go to a blood relative!</a:t>
            </a:r>
          </a:p>
          <a:p>
            <a:endParaRPr lang="en-US" dirty="0"/>
          </a:p>
        </p:txBody>
      </p:sp>
      <p:sp>
        <p:nvSpPr>
          <p:cNvPr id="3" name="TextBox 2">
            <a:extLst>
              <a:ext uri="{FF2B5EF4-FFF2-40B4-BE49-F238E27FC236}">
                <a16:creationId xmlns:a16="http://schemas.microsoft.com/office/drawing/2014/main" id="{336EAF61-E939-F373-450C-CA2FF17FB15C}"/>
              </a:ext>
            </a:extLst>
          </p:cNvPr>
          <p:cNvSpPr txBox="1"/>
          <p:nvPr/>
        </p:nvSpPr>
        <p:spPr>
          <a:xfrm>
            <a:off x="3923071" y="403123"/>
            <a:ext cx="2183739" cy="461665"/>
          </a:xfrm>
          <a:prstGeom prst="rect">
            <a:avLst/>
          </a:prstGeom>
          <a:noFill/>
        </p:spPr>
        <p:txBody>
          <a:bodyPr wrap="none" rtlCol="0">
            <a:spAutoFit/>
          </a:bodyPr>
          <a:lstStyle/>
          <a:p>
            <a:r>
              <a:rPr lang="en-US" sz="2400" dirty="0">
                <a:solidFill>
                  <a:schemeClr val="bg1"/>
                </a:solidFill>
              </a:rPr>
              <a:t>RAPR’s and YOU</a:t>
            </a:r>
          </a:p>
        </p:txBody>
      </p:sp>
    </p:spTree>
    <p:extLst>
      <p:ext uri="{BB962C8B-B14F-4D97-AF65-F5344CB8AC3E}">
        <p14:creationId xmlns:p14="http://schemas.microsoft.com/office/powerpoint/2010/main" val="2121543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90B014-19EE-4FF8-B5E6-4CA39B098A66}"/>
              </a:ext>
            </a:extLst>
          </p:cNvPr>
          <p:cNvSpPr/>
          <p:nvPr/>
        </p:nvSpPr>
        <p:spPr>
          <a:xfrm>
            <a:off x="646345" y="1910863"/>
            <a:ext cx="8165805" cy="3385542"/>
          </a:xfrm>
          <a:prstGeom prst="rect">
            <a:avLst/>
          </a:prstGeom>
        </p:spPr>
        <p:txBody>
          <a:bodyPr wrap="square">
            <a:spAutoFit/>
          </a:bodyPr>
          <a:lstStyle/>
          <a:p>
            <a:r>
              <a:rPr lang="en-US" sz="2800" dirty="0"/>
              <a:t>Do you have to allow DFPS/CBC personnel access to your facility?</a:t>
            </a:r>
          </a:p>
          <a:p>
            <a:endParaRPr lang="en-US" sz="2800" dirty="0"/>
          </a:p>
          <a:p>
            <a:r>
              <a:rPr lang="en-US" sz="2800" dirty="0"/>
              <a:t>What DFPS/CBC personnel should be requesting access to your facility?</a:t>
            </a:r>
          </a:p>
          <a:p>
            <a:endParaRPr lang="en-US" sz="2800" dirty="0"/>
          </a:p>
          <a:p>
            <a:r>
              <a:rPr lang="en-US" sz="2800" dirty="0"/>
              <a:t>What can DFPS/CBC staff request?</a:t>
            </a:r>
          </a:p>
          <a:p>
            <a:endParaRPr lang="en-US" dirty="0"/>
          </a:p>
        </p:txBody>
      </p:sp>
      <p:sp>
        <p:nvSpPr>
          <p:cNvPr id="5" name="TextBox 4">
            <a:extLst>
              <a:ext uri="{FF2B5EF4-FFF2-40B4-BE49-F238E27FC236}">
                <a16:creationId xmlns:a16="http://schemas.microsoft.com/office/drawing/2014/main" id="{6A2AE407-453A-4940-81FE-200DA7C6E711}"/>
              </a:ext>
            </a:extLst>
          </p:cNvPr>
          <p:cNvSpPr txBox="1"/>
          <p:nvPr/>
        </p:nvSpPr>
        <p:spPr>
          <a:xfrm>
            <a:off x="3735808" y="422231"/>
            <a:ext cx="4053867" cy="461665"/>
          </a:xfrm>
          <a:prstGeom prst="rect">
            <a:avLst/>
          </a:prstGeom>
          <a:noFill/>
        </p:spPr>
        <p:txBody>
          <a:bodyPr wrap="none" rtlCol="0">
            <a:spAutoFit/>
          </a:bodyPr>
          <a:lstStyle/>
          <a:p>
            <a:r>
              <a:rPr lang="en-US" sz="2400" dirty="0">
                <a:solidFill>
                  <a:schemeClr val="bg1"/>
                </a:solidFill>
              </a:rPr>
              <a:t>DFPS/CBC Visits to your Facility</a:t>
            </a:r>
          </a:p>
        </p:txBody>
      </p:sp>
    </p:spTree>
    <p:extLst>
      <p:ext uri="{BB962C8B-B14F-4D97-AF65-F5344CB8AC3E}">
        <p14:creationId xmlns:p14="http://schemas.microsoft.com/office/powerpoint/2010/main" val="304034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CBFDE-A5BB-0431-2CFD-90AE0674780B}"/>
              </a:ext>
            </a:extLst>
          </p:cNvPr>
          <p:cNvSpPr txBox="1"/>
          <p:nvPr/>
        </p:nvSpPr>
        <p:spPr>
          <a:xfrm>
            <a:off x="569741" y="1090246"/>
            <a:ext cx="7751298" cy="5940088"/>
          </a:xfrm>
          <a:prstGeom prst="rect">
            <a:avLst/>
          </a:prstGeom>
          <a:noFill/>
        </p:spPr>
        <p:txBody>
          <a:bodyPr wrap="square" rtlCol="0">
            <a:spAutoFit/>
          </a:bodyPr>
          <a:lstStyle/>
          <a:p>
            <a:pPr algn="ctr"/>
            <a:r>
              <a:rPr lang="en-US" sz="7200" dirty="0"/>
              <a:t>Questions?</a:t>
            </a:r>
          </a:p>
          <a:p>
            <a:pPr algn="ctr"/>
            <a:endParaRPr lang="en-US" sz="4000" dirty="0"/>
          </a:p>
          <a:p>
            <a:pPr algn="ctr"/>
            <a:r>
              <a:rPr lang="en-US" sz="2800" dirty="0"/>
              <a:t>Marshall Davidson (Investigations)</a:t>
            </a:r>
          </a:p>
          <a:p>
            <a:pPr algn="ctr"/>
            <a:r>
              <a:rPr lang="en-US" sz="2800" dirty="0">
                <a:hlinkClick r:id="rId2"/>
              </a:rPr>
              <a:t>marshall.davidson@dfps.texas.gov</a:t>
            </a:r>
            <a:endParaRPr lang="en-US" sz="2800" dirty="0"/>
          </a:p>
          <a:p>
            <a:pPr algn="ctr"/>
            <a:r>
              <a:rPr lang="en-US" sz="2800" dirty="0"/>
              <a:t>325-267-0389</a:t>
            </a:r>
          </a:p>
          <a:p>
            <a:pPr algn="ctr"/>
            <a:endParaRPr lang="en-US" sz="2800" dirty="0"/>
          </a:p>
          <a:p>
            <a:pPr algn="ctr"/>
            <a:r>
              <a:rPr lang="en-US" sz="2800" dirty="0"/>
              <a:t>Kimberly Pendleton(CPS)</a:t>
            </a:r>
          </a:p>
          <a:p>
            <a:pPr algn="ctr"/>
            <a:r>
              <a:rPr lang="en-US" sz="2800" dirty="0">
                <a:hlinkClick r:id="rId3"/>
              </a:rPr>
              <a:t>Kimberly.Pendleton@dfps.texas.gov</a:t>
            </a:r>
            <a:endParaRPr lang="en-US" sz="2800" dirty="0"/>
          </a:p>
          <a:p>
            <a:pPr algn="ctr"/>
            <a:r>
              <a:rPr lang="en-US" sz="2800" dirty="0"/>
              <a:t>806-420-4935</a:t>
            </a:r>
          </a:p>
          <a:p>
            <a:pPr algn="ctr"/>
            <a:endParaRPr lang="en-US" sz="7200" dirty="0"/>
          </a:p>
        </p:txBody>
      </p:sp>
    </p:spTree>
    <p:extLst>
      <p:ext uri="{BB962C8B-B14F-4D97-AF65-F5344CB8AC3E}">
        <p14:creationId xmlns:p14="http://schemas.microsoft.com/office/powerpoint/2010/main" val="386800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6F7DB-693B-79F5-2D89-4C600C5DF15C}"/>
              </a:ext>
            </a:extLst>
          </p:cNvPr>
          <p:cNvSpPr txBox="1"/>
          <p:nvPr/>
        </p:nvSpPr>
        <p:spPr>
          <a:xfrm>
            <a:off x="414997" y="1568548"/>
            <a:ext cx="8468751" cy="8125301"/>
          </a:xfrm>
          <a:prstGeom prst="rect">
            <a:avLst/>
          </a:prstGeom>
          <a:noFill/>
        </p:spPr>
        <p:txBody>
          <a:bodyPr wrap="square" rtlCol="0">
            <a:spAutoFit/>
          </a:bodyPr>
          <a:lstStyle/>
          <a:p>
            <a:pPr algn="ctr"/>
            <a:r>
              <a:rPr lang="en-US" dirty="0"/>
              <a:t>Why DFPS Acronyms and Phrases Matter</a:t>
            </a:r>
          </a:p>
          <a:p>
            <a:endParaRPr lang="en-US" dirty="0"/>
          </a:p>
          <a:p>
            <a:r>
              <a:rPr lang="en-US" b="1" dirty="0"/>
              <a:t>Child Protective Services (CPS)- </a:t>
            </a:r>
            <a:r>
              <a:rPr lang="en-US" dirty="0"/>
              <a:t>Non investigative- provides services to youth and families in high risk situations, or after a child has been placed in the conservatorship of DFPS.</a:t>
            </a:r>
          </a:p>
          <a:p>
            <a:endParaRPr lang="en-US" dirty="0"/>
          </a:p>
          <a:p>
            <a:r>
              <a:rPr lang="en-US" b="1" dirty="0"/>
              <a:t>Child Protective Investigations (CPI)-</a:t>
            </a:r>
            <a:r>
              <a:rPr lang="en-US" dirty="0"/>
              <a:t>Investigative division within DFPS.  Investigations (including Alternative Response) can close with no further involvement by the Department, or may refer a family and child to CPS.</a:t>
            </a:r>
          </a:p>
          <a:p>
            <a:endParaRPr lang="en-US" dirty="0"/>
          </a:p>
          <a:p>
            <a:r>
              <a:rPr lang="en-US" b="1" dirty="0"/>
              <a:t>Single Source Continuum Contractor (SSCC) or Community Based Care (CBC)—</a:t>
            </a:r>
          </a:p>
          <a:p>
            <a:r>
              <a:rPr lang="en-US" dirty="0"/>
              <a:t>These are private entities working in conjunction with DFPS to provide ongoing services to youth and families.  Not all areas of the State currently have a CBC contractor.   </a:t>
            </a:r>
          </a:p>
          <a:p>
            <a:endParaRPr lang="en-US" dirty="0"/>
          </a:p>
          <a:p>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endParaRPr lang="en-US" dirty="0"/>
          </a:p>
        </p:txBody>
      </p:sp>
      <p:sp>
        <p:nvSpPr>
          <p:cNvPr id="3" name="TextBox 2">
            <a:extLst>
              <a:ext uri="{FF2B5EF4-FFF2-40B4-BE49-F238E27FC236}">
                <a16:creationId xmlns:a16="http://schemas.microsoft.com/office/drawing/2014/main" id="{9E085549-18F8-CECF-5D08-02A254C3A890}"/>
              </a:ext>
            </a:extLst>
          </p:cNvPr>
          <p:cNvSpPr txBox="1"/>
          <p:nvPr/>
        </p:nvSpPr>
        <p:spPr>
          <a:xfrm>
            <a:off x="4142936" y="175846"/>
            <a:ext cx="4923692" cy="830997"/>
          </a:xfrm>
          <a:prstGeom prst="rect">
            <a:avLst/>
          </a:prstGeom>
          <a:noFill/>
        </p:spPr>
        <p:txBody>
          <a:bodyPr wrap="square" rtlCol="0">
            <a:spAutoFit/>
          </a:bodyPr>
          <a:lstStyle/>
          <a:p>
            <a:r>
              <a:rPr lang="en-US" sz="4800" dirty="0">
                <a:solidFill>
                  <a:schemeClr val="bg1"/>
                </a:solidFill>
              </a:rPr>
              <a:t>Word Salad</a:t>
            </a:r>
          </a:p>
        </p:txBody>
      </p:sp>
    </p:spTree>
    <p:extLst>
      <p:ext uri="{BB962C8B-B14F-4D97-AF65-F5344CB8AC3E}">
        <p14:creationId xmlns:p14="http://schemas.microsoft.com/office/powerpoint/2010/main" val="64227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2FD93-819B-421D-8FB0-FD5A3FA186DD}"/>
              </a:ext>
            </a:extLst>
          </p:cNvPr>
          <p:cNvSpPr txBox="1"/>
          <p:nvPr/>
        </p:nvSpPr>
        <p:spPr>
          <a:xfrm>
            <a:off x="412955" y="1637414"/>
            <a:ext cx="6226404" cy="830997"/>
          </a:xfrm>
          <a:prstGeom prst="rect">
            <a:avLst/>
          </a:prstGeom>
          <a:noFill/>
        </p:spPr>
        <p:txBody>
          <a:bodyPr wrap="square" rtlCol="0">
            <a:spAutoFit/>
          </a:bodyPr>
          <a:lstStyle/>
          <a:p>
            <a:r>
              <a:rPr lang="en-US" sz="2400" dirty="0">
                <a:solidFill>
                  <a:schemeClr val="bg1"/>
                </a:solidFill>
              </a:rPr>
              <a:t>STATEWIDE ABUSE HOTLINE </a:t>
            </a:r>
          </a:p>
          <a:p>
            <a:r>
              <a:rPr lang="en-US" sz="2400" dirty="0">
                <a:solidFill>
                  <a:schemeClr val="bg1"/>
                </a:solidFill>
              </a:rPr>
              <a:t>	1-800-252-5400</a:t>
            </a:r>
          </a:p>
        </p:txBody>
      </p:sp>
      <p:sp>
        <p:nvSpPr>
          <p:cNvPr id="3" name="TextBox 2">
            <a:extLst>
              <a:ext uri="{FF2B5EF4-FFF2-40B4-BE49-F238E27FC236}">
                <a16:creationId xmlns:a16="http://schemas.microsoft.com/office/drawing/2014/main" id="{2F46A2F7-043F-4EB4-9964-CB343311D211}"/>
              </a:ext>
            </a:extLst>
          </p:cNvPr>
          <p:cNvSpPr txBox="1"/>
          <p:nvPr/>
        </p:nvSpPr>
        <p:spPr>
          <a:xfrm>
            <a:off x="599768" y="3136490"/>
            <a:ext cx="5538391" cy="830997"/>
          </a:xfrm>
          <a:prstGeom prst="rect">
            <a:avLst/>
          </a:prstGeom>
          <a:noFill/>
        </p:spPr>
        <p:txBody>
          <a:bodyPr wrap="square" rtlCol="0">
            <a:spAutoFit/>
          </a:bodyPr>
          <a:lstStyle/>
          <a:p>
            <a:r>
              <a:rPr lang="en-US" sz="2400" dirty="0">
                <a:solidFill>
                  <a:schemeClr val="bg1"/>
                </a:solidFill>
              </a:rPr>
              <a:t>TO REPORT ONLINE</a:t>
            </a:r>
          </a:p>
          <a:p>
            <a:r>
              <a:rPr lang="en-US" sz="2400" dirty="0">
                <a:solidFill>
                  <a:schemeClr val="bg1"/>
                </a:solidFill>
              </a:rPr>
              <a:t>WWW.DFPS.TEXAS.GOV</a:t>
            </a:r>
          </a:p>
        </p:txBody>
      </p:sp>
      <p:sp>
        <p:nvSpPr>
          <p:cNvPr id="4" name="TextBox 3">
            <a:extLst>
              <a:ext uri="{FF2B5EF4-FFF2-40B4-BE49-F238E27FC236}">
                <a16:creationId xmlns:a16="http://schemas.microsoft.com/office/drawing/2014/main" id="{0FD008BB-6425-431D-8D37-A506751E5433}"/>
              </a:ext>
            </a:extLst>
          </p:cNvPr>
          <p:cNvSpPr txBox="1"/>
          <p:nvPr/>
        </p:nvSpPr>
        <p:spPr>
          <a:xfrm>
            <a:off x="68827" y="4601496"/>
            <a:ext cx="6970428" cy="369332"/>
          </a:xfrm>
          <a:prstGeom prst="rect">
            <a:avLst/>
          </a:prstGeom>
          <a:noFill/>
        </p:spPr>
        <p:txBody>
          <a:bodyPr wrap="square" rtlCol="0">
            <a:spAutoFit/>
          </a:bodyPr>
          <a:lstStyle/>
          <a:p>
            <a:r>
              <a:rPr lang="en-US" dirty="0">
                <a:solidFill>
                  <a:schemeClr val="bg1"/>
                </a:solidFill>
              </a:rPr>
              <a:t>USE HOTLINE NUMBER IF IMMEDIATE SAFETY IS A CONCERN</a:t>
            </a:r>
          </a:p>
        </p:txBody>
      </p:sp>
      <p:sp>
        <p:nvSpPr>
          <p:cNvPr id="5" name="TextBox 4">
            <a:extLst>
              <a:ext uri="{FF2B5EF4-FFF2-40B4-BE49-F238E27FC236}">
                <a16:creationId xmlns:a16="http://schemas.microsoft.com/office/drawing/2014/main" id="{8A53704A-82CD-46D1-9635-845389FD22C5}"/>
              </a:ext>
            </a:extLst>
          </p:cNvPr>
          <p:cNvSpPr txBox="1"/>
          <p:nvPr/>
        </p:nvSpPr>
        <p:spPr>
          <a:xfrm>
            <a:off x="3726426" y="353962"/>
            <a:ext cx="4004949" cy="461665"/>
          </a:xfrm>
          <a:prstGeom prst="rect">
            <a:avLst/>
          </a:prstGeom>
          <a:noFill/>
        </p:spPr>
        <p:txBody>
          <a:bodyPr wrap="square" rtlCol="0">
            <a:spAutoFit/>
          </a:bodyPr>
          <a:lstStyle/>
          <a:p>
            <a:r>
              <a:rPr lang="en-US" sz="2400" dirty="0">
                <a:solidFill>
                  <a:schemeClr val="bg1"/>
                </a:solidFill>
              </a:rPr>
              <a:t>Ways to report abuse/neglect</a:t>
            </a:r>
          </a:p>
        </p:txBody>
      </p:sp>
    </p:spTree>
    <p:extLst>
      <p:ext uri="{BB962C8B-B14F-4D97-AF65-F5344CB8AC3E}">
        <p14:creationId xmlns:p14="http://schemas.microsoft.com/office/powerpoint/2010/main" val="225470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076105-C77B-4315-AE60-0E9BF5084708}"/>
              </a:ext>
            </a:extLst>
          </p:cNvPr>
          <p:cNvSpPr/>
          <p:nvPr/>
        </p:nvSpPr>
        <p:spPr>
          <a:xfrm>
            <a:off x="1740310" y="1465006"/>
            <a:ext cx="5117690" cy="3416320"/>
          </a:xfrm>
          <a:prstGeom prst="rect">
            <a:avLst/>
          </a:prstGeom>
        </p:spPr>
        <p:txBody>
          <a:bodyPr wrap="square">
            <a:spAutoFit/>
          </a:bodyPr>
          <a:lstStyle/>
          <a:p>
            <a:r>
              <a:rPr lang="en-US" sz="3600" dirty="0"/>
              <a:t>Any person who </a:t>
            </a:r>
            <a:r>
              <a:rPr lang="en-US" sz="3600" b="1" i="1" dirty="0"/>
              <a:t>suspects</a:t>
            </a:r>
            <a:r>
              <a:rPr lang="en-US" sz="3600" dirty="0"/>
              <a:t> that a child has been</a:t>
            </a:r>
          </a:p>
          <a:p>
            <a:r>
              <a:rPr lang="en-US" sz="3600" dirty="0"/>
              <a:t>abused or neglected by </a:t>
            </a:r>
            <a:r>
              <a:rPr lang="en-US" sz="3600" b="1" i="1" dirty="0"/>
              <a:t>any</a:t>
            </a:r>
            <a:r>
              <a:rPr lang="en-US" sz="3600" dirty="0"/>
              <a:t> person </a:t>
            </a:r>
            <a:r>
              <a:rPr lang="en-US" sz="3600" b="1" u="sng" dirty="0"/>
              <a:t>must</a:t>
            </a:r>
            <a:r>
              <a:rPr lang="en-US" sz="3600" dirty="0"/>
              <a:t> report the suspected abuse or neglect</a:t>
            </a:r>
          </a:p>
        </p:txBody>
      </p:sp>
      <p:sp>
        <p:nvSpPr>
          <p:cNvPr id="3" name="TextBox 2">
            <a:extLst>
              <a:ext uri="{FF2B5EF4-FFF2-40B4-BE49-F238E27FC236}">
                <a16:creationId xmlns:a16="http://schemas.microsoft.com/office/drawing/2014/main" id="{FE43E45A-89BD-4DFA-AE68-28C0802C4760}"/>
              </a:ext>
            </a:extLst>
          </p:cNvPr>
          <p:cNvSpPr txBox="1"/>
          <p:nvPr/>
        </p:nvSpPr>
        <p:spPr>
          <a:xfrm>
            <a:off x="3873910" y="462116"/>
            <a:ext cx="2480679" cy="461665"/>
          </a:xfrm>
          <a:prstGeom prst="rect">
            <a:avLst/>
          </a:prstGeom>
          <a:noFill/>
        </p:spPr>
        <p:txBody>
          <a:bodyPr wrap="none" rtlCol="0">
            <a:spAutoFit/>
          </a:bodyPr>
          <a:lstStyle/>
          <a:p>
            <a:r>
              <a:rPr lang="en-US" sz="2400" dirty="0">
                <a:solidFill>
                  <a:schemeClr val="bg1"/>
                </a:solidFill>
              </a:rPr>
              <a:t>Who must report?</a:t>
            </a:r>
          </a:p>
        </p:txBody>
      </p:sp>
    </p:spTree>
    <p:extLst>
      <p:ext uri="{BB962C8B-B14F-4D97-AF65-F5344CB8AC3E}">
        <p14:creationId xmlns:p14="http://schemas.microsoft.com/office/powerpoint/2010/main" val="298651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E3230-0B72-4301-8119-50D37CA49386}"/>
              </a:ext>
            </a:extLst>
          </p:cNvPr>
          <p:cNvSpPr/>
          <p:nvPr/>
        </p:nvSpPr>
        <p:spPr>
          <a:xfrm>
            <a:off x="1120877" y="1258529"/>
            <a:ext cx="5737123" cy="4247317"/>
          </a:xfrm>
          <a:prstGeom prst="rect">
            <a:avLst/>
          </a:prstGeom>
        </p:spPr>
        <p:txBody>
          <a:bodyPr wrap="square">
            <a:spAutoFit/>
          </a:bodyPr>
          <a:lstStyle/>
          <a:p>
            <a:r>
              <a:rPr lang="en-US" dirty="0"/>
              <a:t>*Reports of child abuse or neglect made in "good faith" and "without malice" are deemed confidential with protections under Texas Family Code.</a:t>
            </a:r>
          </a:p>
          <a:p>
            <a:endParaRPr lang="en-US" dirty="0"/>
          </a:p>
          <a:p>
            <a:endParaRPr lang="en-US" dirty="0"/>
          </a:p>
          <a:p>
            <a:r>
              <a:rPr lang="en-US" dirty="0"/>
              <a:t>*The law provides for immunity from civil or criminal liability for  persons who report even unfounded suspicions, as long as the report is made in good faith. </a:t>
            </a:r>
          </a:p>
          <a:p>
            <a:endParaRPr lang="en-US" dirty="0"/>
          </a:p>
          <a:p>
            <a:r>
              <a:rPr lang="en-US" dirty="0"/>
              <a:t>*Professional reporters are required to report within 48 hours of first suspecting abuse or neglect</a:t>
            </a:r>
          </a:p>
          <a:p>
            <a:endParaRPr lang="en-US" dirty="0"/>
          </a:p>
          <a:p>
            <a:r>
              <a:rPr lang="en-US" dirty="0"/>
              <a:t>*Failure to report suspected abuse or neglect is a Class A Misdemeanor, punishable by imprisonment of up to one year and/or a fine up to $4,000.</a:t>
            </a:r>
          </a:p>
        </p:txBody>
      </p:sp>
      <p:sp>
        <p:nvSpPr>
          <p:cNvPr id="3" name="TextBox 2">
            <a:extLst>
              <a:ext uri="{FF2B5EF4-FFF2-40B4-BE49-F238E27FC236}">
                <a16:creationId xmlns:a16="http://schemas.microsoft.com/office/drawing/2014/main" id="{F838E95C-7385-43BB-B1C4-0E8CFCBD68F2}"/>
              </a:ext>
            </a:extLst>
          </p:cNvPr>
          <p:cNvSpPr txBox="1"/>
          <p:nvPr/>
        </p:nvSpPr>
        <p:spPr>
          <a:xfrm>
            <a:off x="4056940" y="243915"/>
            <a:ext cx="3002232" cy="707886"/>
          </a:xfrm>
          <a:prstGeom prst="rect">
            <a:avLst/>
          </a:prstGeom>
          <a:noFill/>
        </p:spPr>
        <p:txBody>
          <a:bodyPr wrap="none" rtlCol="0">
            <a:spAutoFit/>
          </a:bodyPr>
          <a:lstStyle/>
          <a:p>
            <a:r>
              <a:rPr lang="en-US" sz="4000" dirty="0">
                <a:solidFill>
                  <a:schemeClr val="bg1"/>
                </a:solidFill>
              </a:rPr>
              <a:t>Legal Matters</a:t>
            </a:r>
          </a:p>
        </p:txBody>
      </p:sp>
    </p:spTree>
    <p:extLst>
      <p:ext uri="{BB962C8B-B14F-4D97-AF65-F5344CB8AC3E}">
        <p14:creationId xmlns:p14="http://schemas.microsoft.com/office/powerpoint/2010/main" val="370294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611C9-0285-4007-B277-E90A2F9E1B8C}"/>
              </a:ext>
            </a:extLst>
          </p:cNvPr>
          <p:cNvSpPr txBox="1"/>
          <p:nvPr/>
        </p:nvSpPr>
        <p:spPr>
          <a:xfrm>
            <a:off x="3145134" y="140677"/>
            <a:ext cx="9404584" cy="646331"/>
          </a:xfrm>
          <a:prstGeom prst="rect">
            <a:avLst/>
          </a:prstGeom>
          <a:noFill/>
        </p:spPr>
        <p:txBody>
          <a:bodyPr wrap="square" rtlCol="0">
            <a:spAutoFit/>
          </a:bodyPr>
          <a:lstStyle/>
          <a:p>
            <a:r>
              <a:rPr lang="en-US" dirty="0">
                <a:solidFill>
                  <a:schemeClr val="bg1"/>
                </a:solidFill>
              </a:rPr>
              <a:t>Statutory Definition of Person Responsible for </a:t>
            </a:r>
          </a:p>
          <a:p>
            <a:r>
              <a:rPr lang="en-US" dirty="0">
                <a:solidFill>
                  <a:schemeClr val="bg1"/>
                </a:solidFill>
              </a:rPr>
              <a:t>Child's Care, Custody, or Welfare</a:t>
            </a:r>
          </a:p>
        </p:txBody>
      </p:sp>
      <p:sp>
        <p:nvSpPr>
          <p:cNvPr id="3" name="Rectangle 2">
            <a:extLst>
              <a:ext uri="{FF2B5EF4-FFF2-40B4-BE49-F238E27FC236}">
                <a16:creationId xmlns:a16="http://schemas.microsoft.com/office/drawing/2014/main" id="{1C7A21F9-2CEF-4953-AE54-B5B31EF0E760}"/>
              </a:ext>
            </a:extLst>
          </p:cNvPr>
          <p:cNvSpPr/>
          <p:nvPr/>
        </p:nvSpPr>
        <p:spPr>
          <a:xfrm>
            <a:off x="934497" y="1436913"/>
            <a:ext cx="7998487" cy="4524315"/>
          </a:xfrm>
          <a:prstGeom prst="rect">
            <a:avLst/>
          </a:prstGeom>
        </p:spPr>
        <p:txBody>
          <a:bodyPr wrap="square">
            <a:spAutoFit/>
          </a:bodyPr>
          <a:lstStyle/>
          <a:p>
            <a:r>
              <a:rPr lang="en-US" dirty="0"/>
              <a:t> "Person responsible for a child's care, custody, or welfare" means a person who traditionally is responsible for a child's care, custody, or welfare, including:</a:t>
            </a:r>
          </a:p>
          <a:p>
            <a:endParaRPr lang="en-US" dirty="0"/>
          </a:p>
          <a:p>
            <a:r>
              <a:rPr lang="en-US" dirty="0"/>
              <a:t>(A)  a parent, guardian, managing or possessory conservator, or foster parent of the child;</a:t>
            </a:r>
          </a:p>
          <a:p>
            <a:endParaRPr lang="en-US" dirty="0"/>
          </a:p>
          <a:p>
            <a:r>
              <a:rPr lang="en-US" dirty="0"/>
              <a:t>(B)  a member of the child's family or household</a:t>
            </a:r>
          </a:p>
          <a:p>
            <a:endParaRPr lang="en-US" dirty="0"/>
          </a:p>
          <a:p>
            <a:r>
              <a:rPr lang="en-US" dirty="0"/>
              <a:t>(C)  a person with whom the child's parent cohabits;</a:t>
            </a:r>
          </a:p>
          <a:p>
            <a:endParaRPr lang="en-US" dirty="0"/>
          </a:p>
          <a:p>
            <a:r>
              <a:rPr lang="en-US" dirty="0"/>
              <a:t>(D)  school personnel or volunteers at the child's school; or</a:t>
            </a:r>
          </a:p>
          <a:p>
            <a:endParaRPr lang="en-US" dirty="0"/>
          </a:p>
          <a:p>
            <a:r>
              <a:rPr lang="en-US" dirty="0"/>
              <a:t>(E)  personnel or a volunteers at a public or private child-care facility that provides services for the child or at a public or private residential institution or facility where the child resides.</a:t>
            </a:r>
          </a:p>
          <a:p>
            <a:endParaRPr lang="en-US" dirty="0"/>
          </a:p>
        </p:txBody>
      </p:sp>
    </p:spTree>
    <p:extLst>
      <p:ext uri="{BB962C8B-B14F-4D97-AF65-F5344CB8AC3E}">
        <p14:creationId xmlns:p14="http://schemas.microsoft.com/office/powerpoint/2010/main" val="20290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461" y="1558636"/>
            <a:ext cx="8392952" cy="5109091"/>
          </a:xfrm>
          <a:prstGeom prst="rect">
            <a:avLst/>
          </a:prstGeom>
          <a:noFill/>
        </p:spPr>
        <p:txBody>
          <a:bodyPr wrap="square" rtlCol="0">
            <a:spAutoFit/>
          </a:bodyPr>
          <a:lstStyle/>
          <a:p>
            <a:pPr>
              <a:spcBef>
                <a:spcPts val="1200"/>
              </a:spcBef>
              <a:buClr>
                <a:srgbClr val="002F87"/>
              </a:buClr>
              <a:buSzPct val="85000"/>
            </a:pPr>
            <a:r>
              <a:rPr lang="en-US" sz="2200" b="1" dirty="0">
                <a:solidFill>
                  <a:srgbClr val="002F87"/>
                </a:solidFill>
              </a:rPr>
              <a:t>Statewide Intake assigns reports or “intakes” for Investigations, which meet the statutory definitions of abuse and neglect with an assigned priority based on the alleged severity of harm and level of risk to the child at time of intake. Investigations is in a separate DFPS division.</a:t>
            </a:r>
          </a:p>
          <a:p>
            <a:pPr marL="228600" lvl="1">
              <a:spcBef>
                <a:spcPts val="600"/>
              </a:spcBef>
              <a:buClr>
                <a:srgbClr val="002F87"/>
              </a:buClr>
              <a:buSzPct val="85000"/>
            </a:pPr>
            <a:r>
              <a:rPr lang="en-US" b="1" dirty="0">
                <a:solidFill>
                  <a:srgbClr val="002F87"/>
                </a:solidFill>
              </a:rPr>
              <a:t>Priority I </a:t>
            </a:r>
            <a:r>
              <a:rPr lang="en-US" dirty="0">
                <a:solidFill>
                  <a:srgbClr val="002F87"/>
                </a:solidFill>
              </a:rPr>
              <a:t>– Reports that concern children who appear to face an immediate risk of abuse or neglect that could result in death or serious harm. CPI must initiate an investigation within 24 hours. May require Joint Investigation with Law Enforcement.</a:t>
            </a:r>
          </a:p>
          <a:p>
            <a:pPr marL="228600" lvl="1">
              <a:spcBef>
                <a:spcPts val="600"/>
              </a:spcBef>
              <a:buClr>
                <a:srgbClr val="002F87"/>
              </a:buClr>
              <a:buSzPct val="85000"/>
            </a:pPr>
            <a:r>
              <a:rPr lang="en-US" b="1" dirty="0">
                <a:solidFill>
                  <a:srgbClr val="002F87"/>
                </a:solidFill>
              </a:rPr>
              <a:t>Priority II </a:t>
            </a:r>
            <a:r>
              <a:rPr lang="en-US" dirty="0">
                <a:solidFill>
                  <a:srgbClr val="002F87"/>
                </a:solidFill>
              </a:rPr>
              <a:t>– Allegations of abuse and neglect in which there does not appear to be an immediate threat of serious harm or death. CPI must initiate an investigation within 72 hours.</a:t>
            </a:r>
          </a:p>
          <a:p>
            <a:pPr marL="228600" lvl="1">
              <a:spcBef>
                <a:spcPts val="600"/>
              </a:spcBef>
              <a:buClr>
                <a:srgbClr val="002F87"/>
              </a:buClr>
              <a:buSzPct val="85000"/>
            </a:pPr>
            <a:r>
              <a:rPr lang="en-US" b="1" dirty="0">
                <a:solidFill>
                  <a:srgbClr val="002F87"/>
                </a:solidFill>
              </a:rPr>
              <a:t>No Priority </a:t>
            </a:r>
            <a:r>
              <a:rPr lang="en-US" dirty="0">
                <a:solidFill>
                  <a:srgbClr val="002F87"/>
                </a:solidFill>
              </a:rPr>
              <a:t>– Report may involve abuse or neglect but needs additional information or the situation has already been investigated. </a:t>
            </a:r>
          </a:p>
          <a:p>
            <a:pPr>
              <a:spcBef>
                <a:spcPts val="1200"/>
              </a:spcBef>
              <a:buClr>
                <a:srgbClr val="002F87"/>
              </a:buClr>
              <a:buSzPct val="85000"/>
            </a:pPr>
            <a:r>
              <a:rPr lang="en-US" dirty="0">
                <a:solidFill>
                  <a:srgbClr val="002F87"/>
                </a:solidFill>
              </a:rPr>
              <a:t>The initial priority may be changed if additional information gathered during the intake stage indicates that the abuse or neglect is different than originally reported.</a:t>
            </a:r>
          </a:p>
          <a:p>
            <a:pPr>
              <a:spcBef>
                <a:spcPts val="1200"/>
              </a:spcBef>
              <a:buClr>
                <a:srgbClr val="002F87"/>
              </a:buClr>
              <a:buSzPct val="85000"/>
            </a:pPr>
            <a:endParaRPr lang="en-US" b="1" dirty="0">
              <a:solidFill>
                <a:srgbClr val="002F87"/>
              </a:solidFill>
            </a:endParaRPr>
          </a:p>
        </p:txBody>
      </p:sp>
      <p:sp>
        <p:nvSpPr>
          <p:cNvPr id="12" name="TextBox 11">
            <a:extLst>
              <a:ext uri="{FF2B5EF4-FFF2-40B4-BE49-F238E27FC236}">
                <a16:creationId xmlns:a16="http://schemas.microsoft.com/office/drawing/2014/main" id="{689A8BBE-EF32-0F43-86EC-B72D5B856B3D}"/>
              </a:ext>
            </a:extLst>
          </p:cNvPr>
          <p:cNvSpPr txBox="1"/>
          <p:nvPr/>
        </p:nvSpPr>
        <p:spPr>
          <a:xfrm>
            <a:off x="1995055" y="394853"/>
            <a:ext cx="6782359" cy="584775"/>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3200" b="1" dirty="0">
                <a:solidFill>
                  <a:schemeClr val="bg1"/>
                </a:solidFill>
              </a:rPr>
              <a:t>Investigation Priority</a:t>
            </a:r>
          </a:p>
        </p:txBody>
      </p:sp>
      <p:sp>
        <p:nvSpPr>
          <p:cNvPr id="13" name="TextBox 12">
            <a:extLst>
              <a:ext uri="{FF2B5EF4-FFF2-40B4-BE49-F238E27FC236}">
                <a16:creationId xmlns:a16="http://schemas.microsoft.com/office/drawing/2014/main" id="{CBFF3890-1AFE-BC48-B527-15B2E82D06EA}"/>
              </a:ext>
            </a:extLst>
          </p:cNvPr>
          <p:cNvSpPr txBox="1"/>
          <p:nvPr/>
        </p:nvSpPr>
        <p:spPr>
          <a:xfrm>
            <a:off x="2971798" y="279832"/>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pPr algn="r"/>
            <a:r>
              <a:rPr lang="en-US" sz="1300" b="1" dirty="0">
                <a:solidFill>
                  <a:srgbClr val="F3C300"/>
                </a:solidFill>
              </a:rPr>
              <a:t>Investigations</a:t>
            </a:r>
          </a:p>
        </p:txBody>
      </p:sp>
      <p:sp>
        <p:nvSpPr>
          <p:cNvPr id="14" name="TextBox 13">
            <a:extLst>
              <a:ext uri="{FF2B5EF4-FFF2-40B4-BE49-F238E27FC236}">
                <a16:creationId xmlns:a16="http://schemas.microsoft.com/office/drawing/2014/main" id="{47BFC793-FB38-1F43-8495-1616F555BAE1}"/>
              </a:ext>
            </a:extLst>
          </p:cNvPr>
          <p:cNvSpPr txBox="1"/>
          <p:nvPr/>
        </p:nvSpPr>
        <p:spPr>
          <a:xfrm>
            <a:off x="374070" y="6484729"/>
            <a:ext cx="5805615" cy="292388"/>
          </a:xfrm>
          <a:prstGeom prst="rect">
            <a:avLst/>
          </a:prstGeom>
          <a:noFill/>
          <a:effectLst>
            <a:outerShdw blurRad="38100" dist="25400" dir="2700000" algn="tl" rotWithShape="0">
              <a:prstClr val="black">
                <a:alpha val="50000"/>
              </a:prstClr>
            </a:outerShdw>
          </a:effectLst>
        </p:spPr>
        <p:txBody>
          <a:bodyPr wrap="square" rtlCol="0">
            <a:spAutoFit/>
          </a:bodyPr>
          <a:lstStyle/>
          <a:p>
            <a:r>
              <a:rPr lang="en-US" sz="1300" b="1" dirty="0">
                <a:solidFill>
                  <a:srgbClr val="F3C300"/>
                </a:solidFill>
              </a:rPr>
              <a:t>Child Protective Investigations Overview</a:t>
            </a:r>
          </a:p>
        </p:txBody>
      </p:sp>
    </p:spTree>
    <p:extLst>
      <p:ext uri="{BB962C8B-B14F-4D97-AF65-F5344CB8AC3E}">
        <p14:creationId xmlns:p14="http://schemas.microsoft.com/office/powerpoint/2010/main" val="34914785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ing xmlns="a77fc4f4-fb3f-4c51-9ffd-b3a08d101957">
      <UserInfo>
        <DisplayName/>
        <AccountId xsi:nil="true"/>
        <AccountType/>
      </UserInfo>
    </Reviewing>
    <_Flow_SignoffStatus xmlns="a77fc4f4-fb3f-4c51-9ffd-b3a08d101957">Approved</_Flow_SignoffStatus>
    <SharedWithUsers xmlns="9725fa6b-ce6b-4876-b0e0-5b5b66c56640">
      <UserInfo>
        <DisplayName>Hanson,Michelle R (DFPS)</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0EFB39E53B54C8568D1C81787D557" ma:contentTypeVersion="8" ma:contentTypeDescription="Create a new document." ma:contentTypeScope="" ma:versionID="266d3b849956676d724413bffd72fca8">
  <xsd:schema xmlns:xsd="http://www.w3.org/2001/XMLSchema" xmlns:xs="http://www.w3.org/2001/XMLSchema" xmlns:p="http://schemas.microsoft.com/office/2006/metadata/properties" xmlns:ns2="a77fc4f4-fb3f-4c51-9ffd-b3a08d101957" xmlns:ns3="9725fa6b-ce6b-4876-b0e0-5b5b66c56640" targetNamespace="http://schemas.microsoft.com/office/2006/metadata/properties" ma:root="true" ma:fieldsID="d6738f0ed4cec17f9e23535e8754ca66" ns2:_="" ns3:_="">
    <xsd:import namespace="a77fc4f4-fb3f-4c51-9ffd-b3a08d101957"/>
    <xsd:import namespace="9725fa6b-ce6b-4876-b0e0-5b5b66c56640"/>
    <xsd:element name="properties">
      <xsd:complexType>
        <xsd:sequence>
          <xsd:element name="documentManagement">
            <xsd:complexType>
              <xsd:all>
                <xsd:element ref="ns2:_Flow_SignoffStatus" minOccurs="0"/>
                <xsd:element ref="ns2:Reviewing"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7fc4f4-fb3f-4c51-9ffd-b3a08d10195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Reviewing" ma:index="9" nillable="true" ma:displayName="Reviewing" ma:format="Dropdown" ma:list="UserInfo" ma:SharePointGroup="0" ma:internalName="Reviewin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25fa6b-ce6b-4876-b0e0-5b5b66c5664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F5ED83-768E-4524-B1DD-75433BC68F54}">
  <ds:schemaRefs>
    <ds:schemaRef ds:uri="http://schemas.microsoft.com/sharepoint/v3/contenttype/forms"/>
  </ds:schemaRefs>
</ds:datastoreItem>
</file>

<file path=customXml/itemProps2.xml><?xml version="1.0" encoding="utf-8"?>
<ds:datastoreItem xmlns:ds="http://schemas.openxmlformats.org/officeDocument/2006/customXml" ds:itemID="{41DCC391-3599-4933-A899-922DCE0C7A27}">
  <ds:schemaRefs>
    <ds:schemaRef ds:uri="http://schemas.microsoft.com/office/2006/metadata/properties"/>
    <ds:schemaRef ds:uri="http://schemas.microsoft.com/office/infopath/2007/PartnerControls"/>
    <ds:schemaRef ds:uri="a77fc4f4-fb3f-4c51-9ffd-b3a08d101957"/>
    <ds:schemaRef ds:uri="9725fa6b-ce6b-4876-b0e0-5b5b66c56640"/>
  </ds:schemaRefs>
</ds:datastoreItem>
</file>

<file path=customXml/itemProps3.xml><?xml version="1.0" encoding="utf-8"?>
<ds:datastoreItem xmlns:ds="http://schemas.openxmlformats.org/officeDocument/2006/customXml" ds:itemID="{B03D7685-9733-4394-A230-37C3D827D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7fc4f4-fb3f-4c51-9ffd-b3a08d101957"/>
    <ds:schemaRef ds:uri="9725fa6b-ce6b-4876-b0e0-5b5b66c56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1529</TotalTime>
  <Words>4662</Words>
  <Application>Microsoft Office PowerPoint</Application>
  <PresentationFormat>On-screen Show (4:3)</PresentationFormat>
  <Paragraphs>383</Paragraphs>
  <Slides>38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Open Sans</vt:lpstr>
      <vt:lpstr>Verdana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Mcnally,Ashley (DFPS)</dc:creator>
  <cp:lastModifiedBy>Carter, William</cp:lastModifiedBy>
  <cp:revision>9</cp:revision>
  <dcterms:created xsi:type="dcterms:W3CDTF">2022-06-27T16:03:57Z</dcterms:created>
  <dcterms:modified xsi:type="dcterms:W3CDTF">2026-03-25T12:03:40Z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0x0101002320EFB39E53B54C8568D1C81787D557</vt:lpwstr>
  </property>
  <property fmtid="{D5CDD505-2E9C-101B-9397-08002B2CF9AE}" pid="3" name="ApprovedforUse">
    <vt:bool>false</vt:bool>
  </property>
</Properties>
</file>